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273" r:id="rId4"/>
    <p:sldId id="274"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6B78"/>
    <a:srgbClr val="375E68"/>
    <a:srgbClr val="325C66"/>
    <a:srgbClr val="2C5A64"/>
    <a:srgbClr val="A365D1"/>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09" autoAdjust="0"/>
  </p:normalViewPr>
  <p:slideViewPr>
    <p:cSldViewPr snapToGrid="0">
      <p:cViewPr varScale="1">
        <p:scale>
          <a:sx n="69" d="100"/>
          <a:sy n="69" d="100"/>
        </p:scale>
        <p:origin x="5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1.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2.xml"/><Relationship Id="rId10"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Clarke" userId="db90379c-59e4-4a70-b1eb-55d590f12aa7" providerId="ADAL" clId="{ED879149-AF37-4E67-9649-24E1ABAA76A4}"/>
    <pc:docChg chg="modSld">
      <pc:chgData name="Sophie Clarke" userId="db90379c-59e4-4a70-b1eb-55d590f12aa7" providerId="ADAL" clId="{ED879149-AF37-4E67-9649-24E1ABAA76A4}" dt="2025-09-17T18:44:51.389" v="57" actId="20577"/>
      <pc:docMkLst>
        <pc:docMk/>
      </pc:docMkLst>
      <pc:sldChg chg="addSp modSp mod">
        <pc:chgData name="Sophie Clarke" userId="db90379c-59e4-4a70-b1eb-55d590f12aa7" providerId="ADAL" clId="{ED879149-AF37-4E67-9649-24E1ABAA76A4}" dt="2025-09-17T18:44:51.389" v="57" actId="20577"/>
        <pc:sldMkLst>
          <pc:docMk/>
          <pc:sldMk cId="3998891520" sldId="273"/>
        </pc:sldMkLst>
        <pc:spChg chg="mod">
          <ac:chgData name="Sophie Clarke" userId="db90379c-59e4-4a70-b1eb-55d590f12aa7" providerId="ADAL" clId="{ED879149-AF37-4E67-9649-24E1ABAA76A4}" dt="2025-09-02T09:50:19.888" v="5" actId="1076"/>
          <ac:spMkLst>
            <pc:docMk/>
            <pc:sldMk cId="3998891520" sldId="273"/>
            <ac:spMk id="2" creationId="{55B65100-FFEC-45F4-07A6-B11484A9191E}"/>
          </ac:spMkLst>
        </pc:spChg>
        <pc:spChg chg="add mod">
          <ac:chgData name="Sophie Clarke" userId="db90379c-59e4-4a70-b1eb-55d590f12aa7" providerId="ADAL" clId="{ED879149-AF37-4E67-9649-24E1ABAA76A4}" dt="2025-09-02T09:50:16.778" v="4" actId="1076"/>
          <ac:spMkLst>
            <pc:docMk/>
            <pc:sldMk cId="3998891520" sldId="273"/>
            <ac:spMk id="5" creationId="{C1E42A7D-49FC-D1E1-95EA-EB8253BC76B5}"/>
          </ac:spMkLst>
        </pc:spChg>
        <pc:spChg chg="mod">
          <ac:chgData name="Sophie Clarke" userId="db90379c-59e4-4a70-b1eb-55d590f12aa7" providerId="ADAL" clId="{ED879149-AF37-4E67-9649-24E1ABAA76A4}" dt="2025-09-17T18:44:51.389" v="57" actId="20577"/>
          <ac:spMkLst>
            <pc:docMk/>
            <pc:sldMk cId="3998891520" sldId="273"/>
            <ac:spMk id="27" creationId="{69C87168-49A1-700D-D8DF-43094B975F4A}"/>
          </ac:spMkLst>
        </pc:spChg>
        <pc:picChg chg="mod">
          <ac:chgData name="Sophie Clarke" userId="db90379c-59e4-4a70-b1eb-55d590f12aa7" providerId="ADAL" clId="{ED879149-AF37-4E67-9649-24E1ABAA76A4}" dt="2025-09-02T09:49:58.610" v="1" actId="1076"/>
          <ac:picMkLst>
            <pc:docMk/>
            <pc:sldMk cId="3998891520" sldId="273"/>
            <ac:picMk id="3" creationId="{421A8550-7DD6-D44C-F97F-D04CFE1770D3}"/>
          </ac:picMkLst>
        </pc:picChg>
      </pc:sldChg>
      <pc:sldChg chg="modSp mod">
        <pc:chgData name="Sophie Clarke" userId="db90379c-59e4-4a70-b1eb-55d590f12aa7" providerId="ADAL" clId="{ED879149-AF37-4E67-9649-24E1ABAA76A4}" dt="2025-09-17T18:44:11.142" v="9" actId="20577"/>
        <pc:sldMkLst>
          <pc:docMk/>
          <pc:sldMk cId="2462186557" sldId="274"/>
        </pc:sldMkLst>
        <pc:spChg chg="mod">
          <ac:chgData name="Sophie Clarke" userId="db90379c-59e4-4a70-b1eb-55d590f12aa7" providerId="ADAL" clId="{ED879149-AF37-4E67-9649-24E1ABAA76A4}" dt="2025-09-17T18:44:11.142" v="9" actId="20577"/>
          <ac:spMkLst>
            <pc:docMk/>
            <pc:sldMk cId="2462186557" sldId="274"/>
            <ac:spMk id="13" creationId="{4F4B41E6-735E-4118-CB9F-49F084AEF73B}"/>
          </ac:spMkLst>
        </pc:spChg>
      </pc:sldChg>
    </pc:docChg>
  </pc:docChgLst>
  <pc:docChgLst>
    <pc:chgData name="Sophie Clarke" userId="db90379c-59e4-4a70-b1eb-55d590f12aa7" providerId="ADAL" clId="{DB73FA46-60EE-4308-B9A1-4A3323FFC4A7}"/>
    <pc:docChg chg="undo custSel modSld">
      <pc:chgData name="Sophie Clarke" userId="db90379c-59e4-4a70-b1eb-55d590f12aa7" providerId="ADAL" clId="{DB73FA46-60EE-4308-B9A1-4A3323FFC4A7}" dt="2025-07-23T09:08:36.260" v="99" actId="20577"/>
      <pc:docMkLst>
        <pc:docMk/>
      </pc:docMkLst>
      <pc:sldChg chg="addSp delSp modSp mod">
        <pc:chgData name="Sophie Clarke" userId="db90379c-59e4-4a70-b1eb-55d590f12aa7" providerId="ADAL" clId="{DB73FA46-60EE-4308-B9A1-4A3323FFC4A7}" dt="2025-07-23T09:08:36.260" v="99" actId="20577"/>
        <pc:sldMkLst>
          <pc:docMk/>
          <pc:sldMk cId="3998891520" sldId="27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83A3C-C711-6F3E-E2BB-F6ED671681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72D0AA-0E74-09D2-2B8A-50DEC6C099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B59B76-B88F-B535-F850-6497BA268822}"/>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5" name="Footer Placeholder 4">
            <a:extLst>
              <a:ext uri="{FF2B5EF4-FFF2-40B4-BE49-F238E27FC236}">
                <a16:creationId xmlns:a16="http://schemas.microsoft.com/office/drawing/2014/main" id="{FD39775A-54C1-9083-A76E-4962227E29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1643BA-D217-7837-0AA1-174887EA682A}"/>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986879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A0F72-1DF2-C9E3-0C58-236DF31D67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7F4078-532F-1AF0-D8C9-609A2E7AB7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E57144-743F-33C0-7FCC-F29715E0CF86}"/>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5" name="Footer Placeholder 4">
            <a:extLst>
              <a:ext uri="{FF2B5EF4-FFF2-40B4-BE49-F238E27FC236}">
                <a16:creationId xmlns:a16="http://schemas.microsoft.com/office/drawing/2014/main" id="{C6804A09-BC67-EA86-E0E9-AE52303971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A0DB37-81A0-2C1F-CE20-E18A12C0CAD8}"/>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1097482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73CF-DE9C-F91F-DCDF-8C5C5E7397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ECE84A-D7F6-C27C-09AE-1D268915097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FBD809-8450-5347-93F0-EB09BE0F1AE9}"/>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5" name="Footer Placeholder 4">
            <a:extLst>
              <a:ext uri="{FF2B5EF4-FFF2-40B4-BE49-F238E27FC236}">
                <a16:creationId xmlns:a16="http://schemas.microsoft.com/office/drawing/2014/main" id="{4892D7FC-6E6F-682B-2EE0-422A542264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E4303C-4DAF-4E72-87E0-0905581D4840}"/>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1226268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8E310-0B7B-CEC2-117B-DE95DD340C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D90321-35E0-A00D-BA5F-6F2FE86405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B2DAF1-D200-7926-9F39-9662E683CB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A2E728-0FA0-7F30-1D8D-A6024FFFBECD}"/>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6" name="Footer Placeholder 5">
            <a:extLst>
              <a:ext uri="{FF2B5EF4-FFF2-40B4-BE49-F238E27FC236}">
                <a16:creationId xmlns:a16="http://schemas.microsoft.com/office/drawing/2014/main" id="{0751BD25-5621-F097-B43A-B125B4CF41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F01FCD-6718-800E-66EC-110F6B3E4C62}"/>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310787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528F3-FC6A-3129-8882-560AA59316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03E2F4-8437-9447-7C9D-2F3BB29510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F227D1-AE93-A864-489C-1BABEA5F2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7593B0-1753-289A-A5BA-8291FBB587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1CCF6F-71AF-635F-4801-3365E0CEDB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5CEA92-C6C0-9BAC-20A4-F5D6F8F8B353}"/>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8" name="Footer Placeholder 7">
            <a:extLst>
              <a:ext uri="{FF2B5EF4-FFF2-40B4-BE49-F238E27FC236}">
                <a16:creationId xmlns:a16="http://schemas.microsoft.com/office/drawing/2014/main" id="{30222D1D-C469-4C37-3776-F8CAA593DA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5F81C5-24AE-770D-9076-9CD534557F50}"/>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2014124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25E58-9889-AD37-2034-8848108833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89E1B0-4F6F-4B72-AE38-831C46B2556C}"/>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4" name="Footer Placeholder 3">
            <a:extLst>
              <a:ext uri="{FF2B5EF4-FFF2-40B4-BE49-F238E27FC236}">
                <a16:creationId xmlns:a16="http://schemas.microsoft.com/office/drawing/2014/main" id="{A1A127CA-1E59-6505-CF89-9B031F37C8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C8B23-2734-9E53-AA7D-040417EF2BDB}"/>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3093411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A54A7F-F9AC-AF51-B075-799DC6B916B4}"/>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3" name="Footer Placeholder 2">
            <a:extLst>
              <a:ext uri="{FF2B5EF4-FFF2-40B4-BE49-F238E27FC236}">
                <a16:creationId xmlns:a16="http://schemas.microsoft.com/office/drawing/2014/main" id="{722B0858-F0BE-990A-59D3-18C9E47B6D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52C7F0-7511-26DD-E56C-7568B9363200}"/>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887000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01561-DD67-EEDA-AC39-C5163267E8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DC0FA3-F6DE-DF96-7C14-63E552452E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1336B8-0DED-4C36-4F57-8353826D4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BC2823-0C9E-59AF-163C-707DFA57BB97}"/>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6" name="Footer Placeholder 5">
            <a:extLst>
              <a:ext uri="{FF2B5EF4-FFF2-40B4-BE49-F238E27FC236}">
                <a16:creationId xmlns:a16="http://schemas.microsoft.com/office/drawing/2014/main" id="{A238EDFD-156C-DD82-5893-20C7D4643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87C5CA-D804-8CF9-4CA5-2BEFFF071568}"/>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257208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F747-7E42-5E9C-3C26-39E8D4089E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B86E6B-15ED-25BC-0710-7CCBDC271F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21C9FB-355A-3EA3-C108-3578C8E57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1FB2E0-26BF-0103-2E02-234357F94840}"/>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6" name="Footer Placeholder 5">
            <a:extLst>
              <a:ext uri="{FF2B5EF4-FFF2-40B4-BE49-F238E27FC236}">
                <a16:creationId xmlns:a16="http://schemas.microsoft.com/office/drawing/2014/main" id="{C8BE2087-AFD4-A1D9-AB1C-13E6AE95CB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6C3D4A-DE48-0024-9E18-E2AE9FA646CF}"/>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3480986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1E98-0887-A289-60C7-E8980059CA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55AE88-C164-5A68-3BC1-C5434EB1A5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653EFB-75C4-A86B-0140-0D4295D51F09}"/>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5" name="Footer Placeholder 4">
            <a:extLst>
              <a:ext uri="{FF2B5EF4-FFF2-40B4-BE49-F238E27FC236}">
                <a16:creationId xmlns:a16="http://schemas.microsoft.com/office/drawing/2014/main" id="{40E7FE5B-B26A-BF57-6EAF-A8547DE902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C7D436-008D-0924-5AB3-A3BE965154A5}"/>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1503170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6C12E-22C7-8844-5680-428BBF8A21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D18090-D405-7A16-F1B0-D77BC769E8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E2C268-15BA-C103-1BC6-E46DDD84F8D4}"/>
              </a:ext>
            </a:extLst>
          </p:cNvPr>
          <p:cNvSpPr>
            <a:spLocks noGrp="1"/>
          </p:cNvSpPr>
          <p:nvPr>
            <p:ph type="dt" sz="half" idx="10"/>
          </p:nvPr>
        </p:nvSpPr>
        <p:spPr/>
        <p:txBody>
          <a:bodyPr/>
          <a:lstStyle/>
          <a:p>
            <a:fld id="{D71F7469-D331-4BB6-B99C-B9E7CCC488A5}" type="datetimeFigureOut">
              <a:rPr lang="en-US" smtClean="0"/>
              <a:t>9/17/2025</a:t>
            </a:fld>
            <a:endParaRPr lang="en-US"/>
          </a:p>
        </p:txBody>
      </p:sp>
      <p:sp>
        <p:nvSpPr>
          <p:cNvPr id="5" name="Footer Placeholder 4">
            <a:extLst>
              <a:ext uri="{FF2B5EF4-FFF2-40B4-BE49-F238E27FC236}">
                <a16:creationId xmlns:a16="http://schemas.microsoft.com/office/drawing/2014/main" id="{E7C6284B-F02F-08D1-1239-EDA50C9B9A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B58760-4F19-D767-B218-58480DD909C2}"/>
              </a:ext>
            </a:extLst>
          </p:cNvPr>
          <p:cNvSpPr>
            <a:spLocks noGrp="1"/>
          </p:cNvSpPr>
          <p:nvPr>
            <p:ph type="sldNum" sz="quarter" idx="12"/>
          </p:nvPr>
        </p:nvSpPr>
        <p:spPr/>
        <p:txBody>
          <a:bodyPr/>
          <a:lstStyle/>
          <a:p>
            <a:fld id="{75F2BA94-6E95-44E3-AA51-851260A0D9E3}" type="slidenum">
              <a:rPr lang="en-US" smtClean="0"/>
              <a:t>‹#›</a:t>
            </a:fld>
            <a:endParaRPr lang="en-US"/>
          </a:p>
        </p:txBody>
      </p:sp>
    </p:spTree>
    <p:extLst>
      <p:ext uri="{BB962C8B-B14F-4D97-AF65-F5344CB8AC3E}">
        <p14:creationId xmlns:p14="http://schemas.microsoft.com/office/powerpoint/2010/main" val="314292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E41448-0D35-63F3-75E3-141514C6BD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C285C4-FFF7-98D6-7E5F-48677DA52D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C903F5-916F-8B34-B7F3-A5A05C1D3D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1F7469-D331-4BB6-B99C-B9E7CCC488A5}" type="datetimeFigureOut">
              <a:rPr lang="en-US" smtClean="0"/>
              <a:t>9/17/2025</a:t>
            </a:fld>
            <a:endParaRPr lang="en-US"/>
          </a:p>
        </p:txBody>
      </p:sp>
      <p:sp>
        <p:nvSpPr>
          <p:cNvPr id="5" name="Footer Placeholder 4">
            <a:extLst>
              <a:ext uri="{FF2B5EF4-FFF2-40B4-BE49-F238E27FC236}">
                <a16:creationId xmlns:a16="http://schemas.microsoft.com/office/drawing/2014/main" id="{ABEDA2A2-E0C4-C5F2-1694-AD6A272678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197CB72-585D-DAA0-322A-CCE1E64DAD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F2BA94-6E95-44E3-AA51-851260A0D9E3}" type="slidenum">
              <a:rPr lang="en-US" smtClean="0"/>
              <a:t>‹#›</a:t>
            </a:fld>
            <a:endParaRPr lang="en-US"/>
          </a:p>
        </p:txBody>
      </p:sp>
    </p:spTree>
    <p:extLst>
      <p:ext uri="{BB962C8B-B14F-4D97-AF65-F5344CB8AC3E}">
        <p14:creationId xmlns:p14="http://schemas.microsoft.com/office/powerpoint/2010/main" val="2468330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2DA98A6-A90A-7219-6AA9-6314C8A734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1537" y="134937"/>
            <a:ext cx="1037934" cy="144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E9AE6F91-6054-5BA8-BC69-93B2E796C7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58" b="1281"/>
          <a:stretch/>
        </p:blipFill>
        <p:spPr bwMode="auto">
          <a:xfrm>
            <a:off x="1865515" y="491262"/>
            <a:ext cx="8460971" cy="133403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TextBox 3">
            <a:extLst>
              <a:ext uri="{FF2B5EF4-FFF2-40B4-BE49-F238E27FC236}">
                <a16:creationId xmlns:a16="http://schemas.microsoft.com/office/drawing/2014/main" id="{6BAFA221-713D-BB83-1FAB-04312EDC6877}"/>
              </a:ext>
            </a:extLst>
          </p:cNvPr>
          <p:cNvSpPr txBox="1"/>
          <p:nvPr/>
        </p:nvSpPr>
        <p:spPr>
          <a:xfrm>
            <a:off x="1401978" y="221401"/>
            <a:ext cx="9629559" cy="646331"/>
          </a:xfrm>
          <a:prstGeom prst="rect">
            <a:avLst/>
          </a:prstGeom>
          <a:noFill/>
        </p:spPr>
        <p:txBody>
          <a:bodyPr wrap="none" lIns="91440" tIns="45720" rIns="91440" bIns="45720" rtlCol="0" anchor="t">
            <a:spAutoFit/>
          </a:bodyPr>
          <a:lstStyle/>
          <a:p>
            <a:r>
              <a:rPr lang="en-GB" sz="3600" b="1" dirty="0">
                <a:solidFill>
                  <a:srgbClr val="4D6B78"/>
                </a:solidFill>
                <a:latin typeface="Century Gothic"/>
              </a:rPr>
              <a:t>Year 1 Parent Planner – My Place, My Time</a:t>
            </a:r>
            <a:endParaRPr lang="en-US" sz="3600" b="1" dirty="0">
              <a:solidFill>
                <a:srgbClr val="4D6B78"/>
              </a:solidFill>
              <a:latin typeface="Century Gothic" panose="020B0502020202020204" pitchFamily="34" charset="0"/>
            </a:endParaRPr>
          </a:p>
        </p:txBody>
      </p:sp>
      <p:sp>
        <p:nvSpPr>
          <p:cNvPr id="22" name="AutoShape 5">
            <a:extLst>
              <a:ext uri="{FF2B5EF4-FFF2-40B4-BE49-F238E27FC236}">
                <a16:creationId xmlns:a16="http://schemas.microsoft.com/office/drawing/2014/main" id="{EF877763-93DF-2E90-1940-8EDB9B1C40B7}"/>
              </a:ext>
            </a:extLst>
          </p:cNvPr>
          <p:cNvSpPr>
            <a:spLocks noChangeArrowheads="1"/>
          </p:cNvSpPr>
          <p:nvPr/>
        </p:nvSpPr>
        <p:spPr bwMode="auto">
          <a:xfrm>
            <a:off x="4116000" y="1840185"/>
            <a:ext cx="3960000" cy="1800000"/>
          </a:xfrm>
          <a:prstGeom prst="roundRect">
            <a:avLst>
              <a:gd name="adj" fmla="val 16667"/>
            </a:avLst>
          </a:prstGeom>
          <a:solidFill>
            <a:srgbClr val="1E5155">
              <a:alpha val="25000"/>
            </a:srgbClr>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3" name="AutoShape 5">
            <a:extLst>
              <a:ext uri="{FF2B5EF4-FFF2-40B4-BE49-F238E27FC236}">
                <a16:creationId xmlns:a16="http://schemas.microsoft.com/office/drawing/2014/main" id="{F4DF6D02-8CEA-C67F-3BD3-B884EA958BCC}"/>
              </a:ext>
            </a:extLst>
          </p:cNvPr>
          <p:cNvSpPr>
            <a:spLocks noChangeArrowheads="1"/>
          </p:cNvSpPr>
          <p:nvPr/>
        </p:nvSpPr>
        <p:spPr bwMode="auto">
          <a:xfrm>
            <a:off x="57220" y="1840185"/>
            <a:ext cx="3960000" cy="1800000"/>
          </a:xfrm>
          <a:prstGeom prst="roundRect">
            <a:avLst>
              <a:gd name="adj" fmla="val 16667"/>
            </a:avLst>
          </a:prstGeom>
          <a:solidFill>
            <a:srgbClr val="1E5155">
              <a:alpha val="25000"/>
            </a:srgbClr>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4" name="AutoShape 5">
            <a:extLst>
              <a:ext uri="{FF2B5EF4-FFF2-40B4-BE49-F238E27FC236}">
                <a16:creationId xmlns:a16="http://schemas.microsoft.com/office/drawing/2014/main" id="{AFAA18DE-040B-ED12-487B-CA9F721184C9}"/>
              </a:ext>
            </a:extLst>
          </p:cNvPr>
          <p:cNvSpPr>
            <a:spLocks noChangeArrowheads="1"/>
          </p:cNvSpPr>
          <p:nvPr/>
        </p:nvSpPr>
        <p:spPr bwMode="auto">
          <a:xfrm>
            <a:off x="8174780" y="1840185"/>
            <a:ext cx="3960000" cy="1800000"/>
          </a:xfrm>
          <a:prstGeom prst="roundRect">
            <a:avLst>
              <a:gd name="adj" fmla="val 16667"/>
            </a:avLst>
          </a:prstGeom>
          <a:solidFill>
            <a:srgbClr val="1E5155">
              <a:alpha val="25000"/>
            </a:srgbClr>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5" name="Text Box 15">
            <a:extLst>
              <a:ext uri="{FF2B5EF4-FFF2-40B4-BE49-F238E27FC236}">
                <a16:creationId xmlns:a16="http://schemas.microsoft.com/office/drawing/2014/main" id="{842BFFEC-2C32-4034-F675-572E3BAA68AE}"/>
              </a:ext>
            </a:extLst>
          </p:cNvPr>
          <p:cNvSpPr txBox="1">
            <a:spLocks noChangeArrowheads="1"/>
          </p:cNvSpPr>
          <p:nvPr/>
        </p:nvSpPr>
        <p:spPr bwMode="auto">
          <a:xfrm>
            <a:off x="114440" y="1835728"/>
            <a:ext cx="3960000" cy="180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Vital Vocabulary</a:t>
            </a:r>
          </a:p>
          <a:p>
            <a:pPr marL="0" marR="0" indent="0" algn="l">
              <a:lnSpc>
                <a:spcPct val="119000"/>
              </a:lnSpc>
              <a:spcBef>
                <a:spcPts val="0"/>
              </a:spcBef>
              <a:spcAft>
                <a:spcPts val="600"/>
              </a:spcAft>
            </a:pPr>
            <a:r>
              <a:rPr lang="en-GB" sz="1000" b="1" kern="1400" dirty="0">
                <a:ln>
                  <a:noFill/>
                </a:ln>
                <a:solidFill>
                  <a:srgbClr val="000000"/>
                </a:solidFill>
                <a:effectLst/>
                <a:latin typeface="Century Gothic" panose="020B0502020202020204" pitchFamily="34" charset="0"/>
              </a:rPr>
              <a:t>Geography and History</a:t>
            </a:r>
          </a:p>
          <a:p>
            <a:pPr marL="0" marR="0" indent="0" algn="l">
              <a:lnSpc>
                <a:spcPct val="119000"/>
              </a:lnSpc>
              <a:spcBef>
                <a:spcPts val="0"/>
              </a:spcBef>
              <a:spcAft>
                <a:spcPts val="600"/>
              </a:spcAft>
            </a:pPr>
            <a:r>
              <a:rPr lang="en-GB" sz="1000" kern="1400" dirty="0">
                <a:ln>
                  <a:noFill/>
                </a:ln>
                <a:solidFill>
                  <a:srgbClr val="000000"/>
                </a:solidFill>
                <a:effectLst/>
                <a:latin typeface="Century Gothic" panose="020B0502020202020204" pitchFamily="34" charset="0"/>
              </a:rPr>
              <a:t>UK, town, village, city, map, weather, old, new, past and present</a:t>
            </a:r>
          </a:p>
          <a:p>
            <a:pPr marL="0" marR="0" indent="0" algn="l">
              <a:lnSpc>
                <a:spcPct val="119000"/>
              </a:lnSpc>
              <a:spcBef>
                <a:spcPts val="0"/>
              </a:spcBef>
              <a:spcAft>
                <a:spcPts val="600"/>
              </a:spcAft>
            </a:pPr>
            <a:r>
              <a:rPr lang="en-GB" sz="1000" b="1" kern="1400" dirty="0">
                <a:solidFill>
                  <a:srgbClr val="000000"/>
                </a:solidFill>
                <a:latin typeface="Century Gothic" panose="020B0502020202020204" pitchFamily="34" charset="0"/>
              </a:rPr>
              <a:t>Science</a:t>
            </a:r>
            <a:br>
              <a:rPr lang="en-GB" sz="1000" kern="1400">
                <a:ln>
                  <a:noFill/>
                </a:ln>
                <a:solidFill>
                  <a:srgbClr val="000000"/>
                </a:solidFill>
                <a:effectLst/>
                <a:latin typeface="Century Gothic" panose="020B0502020202020204" pitchFamily="34" charset="0"/>
              </a:rPr>
            </a:br>
            <a:r>
              <a:rPr lang="en-GB" sz="1000" kern="1400">
                <a:ln>
                  <a:noFill/>
                </a:ln>
                <a:solidFill>
                  <a:srgbClr val="000000"/>
                </a:solidFill>
                <a:effectLst/>
                <a:latin typeface="Century Gothic" panose="020B0502020202020204" pitchFamily="34" charset="0"/>
              </a:rPr>
              <a:t>Animal</a:t>
            </a:r>
            <a:r>
              <a:rPr lang="en-GB" sz="1000" kern="1400" dirty="0">
                <a:ln>
                  <a:noFill/>
                </a:ln>
                <a:solidFill>
                  <a:srgbClr val="000000"/>
                </a:solidFill>
                <a:effectLst/>
                <a:latin typeface="Century Gothic" panose="020B0502020202020204" pitchFamily="34" charset="0"/>
              </a:rPr>
              <a:t>, human, mammal, amphibian, fish, reptile, bird, omnivore, herbivore, carnivore, body parts and senses</a:t>
            </a:r>
            <a:br>
              <a:rPr lang="en-GB" sz="1000" kern="1400" dirty="0">
                <a:ln>
                  <a:noFill/>
                </a:ln>
                <a:solidFill>
                  <a:srgbClr val="000000"/>
                </a:solidFill>
                <a:effectLst/>
                <a:latin typeface="Century Gothic" panose="020B0502020202020204" pitchFamily="34" charset="0"/>
              </a:rPr>
            </a:br>
            <a:r>
              <a:rPr lang="en-GB" sz="18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26" name="Text Box 15">
            <a:extLst>
              <a:ext uri="{FF2B5EF4-FFF2-40B4-BE49-F238E27FC236}">
                <a16:creationId xmlns:a16="http://schemas.microsoft.com/office/drawing/2014/main" id="{7DFC4F3C-8B8A-FEA2-E85D-5366C3E2CBEE}"/>
              </a:ext>
            </a:extLst>
          </p:cNvPr>
          <p:cNvSpPr txBox="1">
            <a:spLocks noChangeArrowheads="1"/>
          </p:cNvSpPr>
          <p:nvPr/>
        </p:nvSpPr>
        <p:spPr bwMode="auto">
          <a:xfrm>
            <a:off x="4074440" y="1825297"/>
            <a:ext cx="3960000" cy="180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Quality Questions</a:t>
            </a:r>
          </a:p>
          <a:p>
            <a:pPr marL="171450" marR="0" lvl="0" indent="-171450" defTabSz="914400" rtl="0" eaLnBrk="0" fontAlgn="base" latinLnBrk="0" hangingPunct="0">
              <a:lnSpc>
                <a:spcPct val="100000"/>
              </a:lnSpc>
              <a:spcBef>
                <a:spcPct val="0"/>
              </a:spcBef>
              <a:spcAft>
                <a:spcPts val="800"/>
              </a:spcAft>
              <a:buClrTx/>
              <a:buSzTx/>
              <a:buFont typeface="Arial" panose="020B0604020202020204" pitchFamily="34" charset="0"/>
              <a:buChar char="•"/>
              <a:tabLst/>
            </a:pPr>
            <a:r>
              <a:rPr lang="en-US" altLang="en-US" sz="1200" dirty="0">
                <a:solidFill>
                  <a:srgbClr val="000000"/>
                </a:solidFill>
                <a:latin typeface="Century Gothic" panose="020B0502020202020204" pitchFamily="34" charset="0"/>
              </a:rPr>
              <a:t>Where do I live?</a:t>
            </a:r>
          </a:p>
          <a:p>
            <a:pPr marL="171450" marR="0" lvl="0" indent="-171450" defTabSz="914400" rtl="0" eaLnBrk="0" fontAlgn="base" latinLnBrk="0" hangingPunct="0">
              <a:lnSpc>
                <a:spcPct val="100000"/>
              </a:lnSpc>
              <a:spcBef>
                <a:spcPct val="0"/>
              </a:spcBef>
              <a:spcAft>
                <a:spcPts val="800"/>
              </a:spcAft>
              <a:buClrTx/>
              <a:buSzTx/>
              <a:buFont typeface="Arial" panose="020B0604020202020204" pitchFamily="34" charset="0"/>
              <a:buChar char="•"/>
              <a:tabLst/>
            </a:pPr>
            <a:r>
              <a:rPr kumimoji="0" lang="en-US" altLang="en-US" sz="1200" i="0" u="none" strike="noStrike" cap="none" normalizeH="0" baseline="0" dirty="0">
                <a:ln>
                  <a:noFill/>
                </a:ln>
                <a:solidFill>
                  <a:srgbClr val="000000"/>
                </a:solidFill>
                <a:effectLst/>
                <a:latin typeface="Century Gothic" panose="020B0502020202020204" pitchFamily="34" charset="0"/>
              </a:rPr>
              <a:t>How is my life different to those who lived before me?</a:t>
            </a:r>
          </a:p>
          <a:p>
            <a:pPr marL="171450" marR="0" lvl="0" indent="-171450" defTabSz="914400" rtl="0" eaLnBrk="0" fontAlgn="base" latinLnBrk="0" hangingPunct="0">
              <a:lnSpc>
                <a:spcPct val="100000"/>
              </a:lnSpc>
              <a:spcBef>
                <a:spcPct val="0"/>
              </a:spcBef>
              <a:spcAft>
                <a:spcPts val="800"/>
              </a:spcAft>
              <a:buClrTx/>
              <a:buSzTx/>
              <a:buFont typeface="Arial" panose="020B0604020202020204" pitchFamily="34" charset="0"/>
              <a:buChar char="•"/>
              <a:tabLst/>
            </a:pPr>
            <a:r>
              <a:rPr lang="en-US" altLang="en-US" sz="1200" dirty="0">
                <a:solidFill>
                  <a:srgbClr val="000000"/>
                </a:solidFill>
                <a:latin typeface="Century Gothic" panose="020B0502020202020204" pitchFamily="34" charset="0"/>
              </a:rPr>
              <a:t>How is my life different to those who live elsewhere?</a:t>
            </a:r>
          </a:p>
          <a:p>
            <a:pPr marL="171450" marR="0" lvl="0" indent="-171450" defTabSz="914400" rtl="0" eaLnBrk="0" fontAlgn="base" latinLnBrk="0" hangingPunct="0">
              <a:lnSpc>
                <a:spcPct val="100000"/>
              </a:lnSpc>
              <a:spcBef>
                <a:spcPct val="0"/>
              </a:spcBef>
              <a:spcAft>
                <a:spcPts val="800"/>
              </a:spcAft>
              <a:buClrTx/>
              <a:buSzTx/>
              <a:buFont typeface="Arial" panose="020B0604020202020204" pitchFamily="34" charset="0"/>
              <a:buChar char="•"/>
              <a:tabLst/>
            </a:pPr>
            <a:r>
              <a:rPr kumimoji="0" lang="en-US" altLang="en-US" sz="1200" i="0" u="none" strike="noStrike" cap="none" normalizeH="0" baseline="0" dirty="0">
                <a:ln>
                  <a:noFill/>
                </a:ln>
                <a:solidFill>
                  <a:srgbClr val="000000"/>
                </a:solidFill>
                <a:effectLst/>
                <a:latin typeface="Century Gothic" panose="020B0502020202020204" pitchFamily="34" charset="0"/>
              </a:rPr>
              <a:t>What does my local area look like?</a:t>
            </a:r>
            <a:r>
              <a:rPr lang="en-US" sz="12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27" name="Text Box 15">
            <a:extLst>
              <a:ext uri="{FF2B5EF4-FFF2-40B4-BE49-F238E27FC236}">
                <a16:creationId xmlns:a16="http://schemas.microsoft.com/office/drawing/2014/main" id="{69C87168-49A1-700D-D8DF-43094B975F4A}"/>
              </a:ext>
            </a:extLst>
          </p:cNvPr>
          <p:cNvSpPr txBox="1">
            <a:spLocks noChangeArrowheads="1"/>
          </p:cNvSpPr>
          <p:nvPr/>
        </p:nvSpPr>
        <p:spPr bwMode="auto">
          <a:xfrm>
            <a:off x="8158926" y="1903101"/>
            <a:ext cx="3960000" cy="180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Marvellous Memories</a:t>
            </a:r>
          </a:p>
          <a:p>
            <a:pPr marL="359994" marR="0" indent="-359994" algn="l">
              <a:lnSpc>
                <a:spcPct val="119000"/>
              </a:lnSpc>
              <a:spcBef>
                <a:spcPts val="0"/>
              </a:spcBef>
              <a:spcAft>
                <a:spcPts val="600"/>
              </a:spcAft>
              <a:buFont typeface="Arial" panose="020B0604020202020204" pitchFamily="34" charset="0"/>
              <a:buChar char="•"/>
            </a:pPr>
            <a:r>
              <a:rPr lang="en-US" sz="1400" kern="1400" dirty="0">
                <a:ln>
                  <a:noFill/>
                </a:ln>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Class visit to my local high street </a:t>
            </a:r>
          </a:p>
          <a:p>
            <a:pPr marL="359994" marR="0" indent="-359994" algn="l">
              <a:lnSpc>
                <a:spcPct val="119000"/>
              </a:lnSpc>
              <a:spcBef>
                <a:spcPts val="0"/>
              </a:spcBef>
              <a:spcAft>
                <a:spcPts val="600"/>
              </a:spcAft>
              <a:buFont typeface="Arial" panose="020B0604020202020204" pitchFamily="34" charset="0"/>
              <a:buChar char="•"/>
            </a:pPr>
            <a:r>
              <a:rPr lang="en-US" sz="1400" kern="1400">
                <a:ln>
                  <a:noFill/>
                </a:ln>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Christmas Performance</a:t>
            </a:r>
            <a:endParaRPr lang="en-US" sz="1400" kern="1400" dirty="0">
              <a:ln>
                <a:noFill/>
              </a:ln>
              <a:solidFill>
                <a:srgbClr val="000000"/>
              </a:solidFill>
              <a:effectLst/>
              <a:latin typeface="Century Gothic" panose="020B0502020202020204" pitchFamily="34" charset="0"/>
              <a:ea typeface="Calibri" panose="020F0502020204030204" pitchFamily="34" charset="0"/>
              <a:cs typeface="Calibri" panose="020F0502020204030204" pitchFamily="34" charset="0"/>
            </a:endParaRPr>
          </a:p>
          <a:p>
            <a:pPr marL="0" marR="0" indent="0" algn="l">
              <a:lnSpc>
                <a:spcPct val="119000"/>
              </a:lnSpc>
              <a:spcBef>
                <a:spcPts val="0"/>
              </a:spcBef>
              <a:spcAft>
                <a:spcPts val="600"/>
              </a:spcAft>
            </a:pPr>
            <a:r>
              <a:rPr lang="en-US" sz="18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28" name="AutoShape 5">
            <a:extLst>
              <a:ext uri="{FF2B5EF4-FFF2-40B4-BE49-F238E27FC236}">
                <a16:creationId xmlns:a16="http://schemas.microsoft.com/office/drawing/2014/main" id="{CCC062A6-0CDE-98A5-1BC2-7403C6F5A2A6}"/>
              </a:ext>
            </a:extLst>
          </p:cNvPr>
          <p:cNvSpPr>
            <a:spLocks noChangeArrowheads="1"/>
          </p:cNvSpPr>
          <p:nvPr/>
        </p:nvSpPr>
        <p:spPr bwMode="auto">
          <a:xfrm>
            <a:off x="4116000" y="3710545"/>
            <a:ext cx="3960000" cy="1800000"/>
          </a:xfrm>
          <a:prstGeom prst="roundRect">
            <a:avLst>
              <a:gd name="adj" fmla="val 16667"/>
            </a:avLst>
          </a:prstGeom>
          <a:solidFill>
            <a:srgbClr val="1E5155">
              <a:alpha val="25000"/>
            </a:srgbClr>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29" name="AutoShape 5">
            <a:extLst>
              <a:ext uri="{FF2B5EF4-FFF2-40B4-BE49-F238E27FC236}">
                <a16:creationId xmlns:a16="http://schemas.microsoft.com/office/drawing/2014/main" id="{A4EDD6FC-3743-2F8E-D049-AF1446FFCF72}"/>
              </a:ext>
            </a:extLst>
          </p:cNvPr>
          <p:cNvSpPr>
            <a:spLocks noChangeArrowheads="1"/>
          </p:cNvSpPr>
          <p:nvPr/>
        </p:nvSpPr>
        <p:spPr bwMode="auto">
          <a:xfrm>
            <a:off x="57220" y="3710545"/>
            <a:ext cx="3960000" cy="1800000"/>
          </a:xfrm>
          <a:prstGeom prst="roundRect">
            <a:avLst>
              <a:gd name="adj" fmla="val 16667"/>
            </a:avLst>
          </a:prstGeom>
          <a:solidFill>
            <a:srgbClr val="1E5155">
              <a:alpha val="25000"/>
            </a:srgbClr>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0" name="AutoShape 5">
            <a:extLst>
              <a:ext uri="{FF2B5EF4-FFF2-40B4-BE49-F238E27FC236}">
                <a16:creationId xmlns:a16="http://schemas.microsoft.com/office/drawing/2014/main" id="{A8BFFB86-D70B-0B89-9D3B-205093F2ED52}"/>
              </a:ext>
            </a:extLst>
          </p:cNvPr>
          <p:cNvSpPr>
            <a:spLocks noChangeArrowheads="1"/>
          </p:cNvSpPr>
          <p:nvPr/>
        </p:nvSpPr>
        <p:spPr bwMode="auto">
          <a:xfrm>
            <a:off x="8174780" y="3710545"/>
            <a:ext cx="3960000" cy="1800000"/>
          </a:xfrm>
          <a:prstGeom prst="roundRect">
            <a:avLst>
              <a:gd name="adj" fmla="val 16667"/>
            </a:avLst>
          </a:prstGeom>
          <a:solidFill>
            <a:srgbClr val="1E5155">
              <a:alpha val="25000"/>
            </a:srgbClr>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1" name="Text Box 15">
            <a:extLst>
              <a:ext uri="{FF2B5EF4-FFF2-40B4-BE49-F238E27FC236}">
                <a16:creationId xmlns:a16="http://schemas.microsoft.com/office/drawing/2014/main" id="{539352AD-C9A2-BD4A-9DA5-7E7262B31D7A}"/>
              </a:ext>
            </a:extLst>
          </p:cNvPr>
          <p:cNvSpPr txBox="1">
            <a:spLocks noChangeArrowheads="1"/>
          </p:cNvSpPr>
          <p:nvPr/>
        </p:nvSpPr>
        <p:spPr bwMode="auto">
          <a:xfrm>
            <a:off x="57220" y="3695657"/>
            <a:ext cx="3960000" cy="180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People and Places</a:t>
            </a:r>
          </a:p>
          <a:p>
            <a:pPr marL="285750" marR="0" indent="-285750" algn="l">
              <a:lnSpc>
                <a:spcPct val="119000"/>
              </a:lnSpc>
              <a:spcBef>
                <a:spcPts val="0"/>
              </a:spcBef>
              <a:spcAft>
                <a:spcPts val="600"/>
              </a:spcAft>
              <a:buFont typeface="Arial" panose="020B0604020202020204" pitchFamily="34" charset="0"/>
              <a:buChar char="•"/>
            </a:pPr>
            <a:r>
              <a:rPr lang="en-US" sz="1400" kern="1400" dirty="0">
                <a:ln>
                  <a:noFill/>
                </a:ln>
                <a:solidFill>
                  <a:srgbClr val="000000"/>
                </a:solidFill>
                <a:effectLst/>
                <a:latin typeface="Century Gothic" panose="020B0502020202020204" pitchFamily="34" charset="0"/>
              </a:rPr>
              <a:t>Post Office</a:t>
            </a:r>
            <a:endParaRPr lang="en-US" sz="1400" kern="14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5750" marR="0" indent="-285750" algn="l">
              <a:lnSpc>
                <a:spcPct val="119000"/>
              </a:lnSpc>
              <a:spcBef>
                <a:spcPts val="0"/>
              </a:spcBef>
              <a:spcAft>
                <a:spcPts val="600"/>
              </a:spcAft>
              <a:buFont typeface="Arial" panose="020B0604020202020204" pitchFamily="34" charset="0"/>
              <a:buChar char="•"/>
            </a:pPr>
            <a:r>
              <a:rPr lang="en-US" sz="1400" kern="1400" dirty="0">
                <a:ln>
                  <a:noFill/>
                </a:ln>
                <a:solidFill>
                  <a:srgbClr val="000000"/>
                </a:solidFill>
                <a:effectLst/>
                <a:latin typeface="Century Gothic" panose="020B0502020202020204" pitchFamily="34" charset="0"/>
              </a:rPr>
              <a:t>Bromyard</a:t>
            </a:r>
          </a:p>
          <a:p>
            <a:pPr marL="285750" marR="0" indent="-285750" algn="l">
              <a:lnSpc>
                <a:spcPct val="119000"/>
              </a:lnSpc>
              <a:spcBef>
                <a:spcPts val="0"/>
              </a:spcBef>
              <a:spcAft>
                <a:spcPts val="600"/>
              </a:spcAft>
              <a:buFont typeface="Arial" panose="020B0604020202020204" pitchFamily="34" charset="0"/>
              <a:buChar char="•"/>
            </a:pPr>
            <a:r>
              <a:rPr lang="en-US" sz="1400" kern="1400" dirty="0">
                <a:ln>
                  <a:noFill/>
                </a:ln>
                <a:solidFill>
                  <a:srgbClr val="000000"/>
                </a:solidFill>
                <a:effectLst/>
                <a:latin typeface="Century Gothic" panose="020B0502020202020204" pitchFamily="34" charset="0"/>
              </a:rPr>
              <a:t>Library</a:t>
            </a:r>
          </a:p>
          <a:p>
            <a:pPr marL="285750" marR="0" indent="-285750" algn="l">
              <a:lnSpc>
                <a:spcPct val="119000"/>
              </a:lnSpc>
              <a:spcBef>
                <a:spcPts val="0"/>
              </a:spcBef>
              <a:spcAft>
                <a:spcPts val="600"/>
              </a:spcAft>
              <a:buFont typeface="Arial" panose="020B0604020202020204" pitchFamily="34" charset="0"/>
              <a:buChar char="•"/>
            </a:pPr>
            <a:endParaRPr lang="en-US" sz="1400" kern="1400" dirty="0">
              <a:ln>
                <a:noFill/>
              </a:ln>
              <a:solidFill>
                <a:srgbClr val="000000"/>
              </a:solidFill>
              <a:effectLst/>
              <a:latin typeface="Century Gothic" panose="020B0502020202020204" pitchFamily="34" charset="0"/>
            </a:endParaRPr>
          </a:p>
          <a:p>
            <a:pPr marR="0" algn="l">
              <a:lnSpc>
                <a:spcPct val="119000"/>
              </a:lnSpc>
              <a:spcBef>
                <a:spcPts val="0"/>
              </a:spcBef>
              <a:spcAft>
                <a:spcPts val="600"/>
              </a:spcAft>
            </a:pPr>
            <a:endParaRPr lang="en-US" sz="1400" kern="14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gn="l">
              <a:lnSpc>
                <a:spcPct val="119000"/>
              </a:lnSpc>
              <a:spcBef>
                <a:spcPts val="0"/>
              </a:spcBef>
              <a:spcAft>
                <a:spcPts val="600"/>
              </a:spcAft>
            </a:pPr>
            <a:endParaRPr lang="en-US" sz="1800" kern="1400" dirty="0">
              <a:ln>
                <a:noFill/>
              </a:ln>
              <a:solidFill>
                <a:srgbClr val="000000"/>
              </a:solidFill>
              <a:effectLst/>
              <a:latin typeface="Calibri" panose="020F0502020204030204" pitchFamily="34" charset="0"/>
            </a:endParaRPr>
          </a:p>
          <a:p>
            <a:pPr algn="ctr" eaLnBrk="0" fontAlgn="base" hangingPunct="0">
              <a:spcBef>
                <a:spcPct val="0"/>
              </a:spcBef>
              <a:spcAft>
                <a:spcPts val="800"/>
              </a:spcAft>
            </a:pPr>
            <a:r>
              <a:rPr lang="en-US" altLang="en-US" sz="1100" dirty="0">
                <a:latin typeface="Arial" panose="020B0604020202020204" pitchFamily="34" charset="0"/>
                <a:cs typeface="Arial"/>
              </a:rPr>
              <a:t> </a:t>
            </a: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32" name="Text Box 15">
            <a:extLst>
              <a:ext uri="{FF2B5EF4-FFF2-40B4-BE49-F238E27FC236}">
                <a16:creationId xmlns:a16="http://schemas.microsoft.com/office/drawing/2014/main" id="{4551F8FD-B44F-6561-D100-E28DE3A74534}"/>
              </a:ext>
            </a:extLst>
          </p:cNvPr>
          <p:cNvSpPr txBox="1">
            <a:spLocks noChangeArrowheads="1"/>
          </p:cNvSpPr>
          <p:nvPr/>
        </p:nvSpPr>
        <p:spPr bwMode="auto">
          <a:xfrm>
            <a:off x="4141706" y="3695657"/>
            <a:ext cx="3960000" cy="180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Reliable Reading</a:t>
            </a:r>
          </a:p>
          <a:p>
            <a:pPr marL="285750" marR="0" lvl="0" indent="-285750" defTabSz="914400" rtl="0" eaLnBrk="0" fontAlgn="base" latinLnBrk="0" hangingPunct="0">
              <a:lnSpc>
                <a:spcPct val="100000"/>
              </a:lnSpc>
              <a:spcBef>
                <a:spcPct val="0"/>
              </a:spcBef>
              <a:spcAft>
                <a:spcPts val="800"/>
              </a:spcAft>
              <a:buClrTx/>
              <a:buSzTx/>
              <a:buFont typeface="Arial" panose="020B0604020202020204" pitchFamily="34" charset="0"/>
              <a:buChar char="•"/>
              <a:tabLst/>
            </a:pPr>
            <a:r>
              <a:rPr lang="en-US" sz="1400" kern="1400" dirty="0">
                <a:ln>
                  <a:noFill/>
                </a:ln>
                <a:solidFill>
                  <a:srgbClr val="000000"/>
                </a:solidFill>
                <a:effectLst/>
                <a:latin typeface="Century Gothic" panose="020B0502020202020204" pitchFamily="34" charset="0"/>
              </a:rPr>
              <a:t>The High Street</a:t>
            </a:r>
          </a:p>
          <a:p>
            <a:pPr marL="285750" marR="0" lvl="0" indent="-285750" defTabSz="914400" rtl="0" eaLnBrk="0" fontAlgn="base" latinLnBrk="0" hangingPunct="0">
              <a:lnSpc>
                <a:spcPct val="100000"/>
              </a:lnSpc>
              <a:spcBef>
                <a:spcPct val="0"/>
              </a:spcBef>
              <a:spcAft>
                <a:spcPts val="800"/>
              </a:spcAft>
              <a:buClrTx/>
              <a:buSzTx/>
              <a:buFont typeface="Arial" panose="020B0604020202020204" pitchFamily="34" charset="0"/>
              <a:buChar char="•"/>
              <a:tabLst/>
            </a:pPr>
            <a:r>
              <a:rPr lang="en-US" sz="1400" kern="1400" dirty="0">
                <a:solidFill>
                  <a:srgbClr val="000000"/>
                </a:solidFill>
                <a:latin typeface="Century Gothic" panose="020B0502020202020204" pitchFamily="34" charset="0"/>
              </a:rPr>
              <a:t>Lost in the Toy Museum</a:t>
            </a:r>
            <a:endParaRPr lang="en-US" sz="1400" kern="1400" dirty="0">
              <a:ln>
                <a:noFill/>
              </a:ln>
              <a:solidFill>
                <a:srgbClr val="000000"/>
              </a:solidFill>
              <a:effectLst/>
              <a:latin typeface="Century Gothic" panose="020B0502020202020204" pitchFamily="34" charset="0"/>
            </a:endParaRPr>
          </a:p>
          <a:p>
            <a:pPr marL="285750" marR="0" lvl="0" indent="-285750" defTabSz="914400" rtl="0" eaLnBrk="0" fontAlgn="base" latinLnBrk="0" hangingPunct="0">
              <a:lnSpc>
                <a:spcPct val="100000"/>
              </a:lnSpc>
              <a:spcBef>
                <a:spcPct val="0"/>
              </a:spcBef>
              <a:spcAft>
                <a:spcPts val="800"/>
              </a:spcAft>
              <a:buClrTx/>
              <a:buSzTx/>
              <a:buFont typeface="Arial" panose="020B0604020202020204" pitchFamily="34" charset="0"/>
              <a:buChar char="•"/>
              <a:tabLst/>
            </a:pPr>
            <a:r>
              <a:rPr lang="en-US" sz="1400" kern="1400" dirty="0">
                <a:solidFill>
                  <a:srgbClr val="000000"/>
                </a:solidFill>
                <a:latin typeface="Century Gothic" panose="020B0502020202020204" pitchFamily="34" charset="0"/>
              </a:rPr>
              <a:t>The Jolly Christmas Postman</a:t>
            </a:r>
            <a:endParaRPr lang="en-US"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6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33" name="Text Box 15">
            <a:extLst>
              <a:ext uri="{FF2B5EF4-FFF2-40B4-BE49-F238E27FC236}">
                <a16:creationId xmlns:a16="http://schemas.microsoft.com/office/drawing/2014/main" id="{C5383E10-DB4B-028F-2776-737708F2DFF6}"/>
              </a:ext>
            </a:extLst>
          </p:cNvPr>
          <p:cNvSpPr txBox="1">
            <a:spLocks noChangeArrowheads="1"/>
          </p:cNvSpPr>
          <p:nvPr/>
        </p:nvSpPr>
        <p:spPr bwMode="auto">
          <a:xfrm>
            <a:off x="8232000" y="3766017"/>
            <a:ext cx="3960000" cy="180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Rewarding </a:t>
            </a:r>
            <a:r>
              <a:rPr lang="en-US" altLang="en-US" sz="1100" b="1" dirty="0">
                <a:solidFill>
                  <a:srgbClr val="000000"/>
                </a:solidFill>
                <a:latin typeface="Century Gothic" panose="020B0502020202020204" pitchFamily="34" charset="0"/>
              </a:rPr>
              <a:t>R</a:t>
            </a:r>
            <a:r>
              <a:rPr kumimoji="0" lang="en-US" altLang="en-US" sz="1100" b="1" i="0" u="none" strike="noStrike" cap="none" normalizeH="0" baseline="0" dirty="0">
                <a:ln>
                  <a:noFill/>
                </a:ln>
                <a:solidFill>
                  <a:srgbClr val="000000"/>
                </a:solidFill>
                <a:effectLst/>
                <a:latin typeface="Century Gothic" panose="020B0502020202020204" pitchFamily="34" charset="0"/>
              </a:rPr>
              <a:t>esearch</a:t>
            </a:r>
            <a:endParaRPr lang="en-US" sz="1400" b="1" kern="1400" dirty="0">
              <a:ln>
                <a:noFill/>
              </a:ln>
              <a:solidFill>
                <a:srgbClr val="000000"/>
              </a:solidFill>
              <a:effectLst/>
              <a:latin typeface="Calibri" panose="020F0502020204030204" pitchFamily="34" charset="0"/>
            </a:endParaRPr>
          </a:p>
          <a:p>
            <a:pPr marL="359994" marR="0" indent="-359994" algn="l">
              <a:lnSpc>
                <a:spcPct val="119000"/>
              </a:lnSpc>
              <a:spcBef>
                <a:spcPts val="0"/>
              </a:spcBef>
              <a:spcAft>
                <a:spcPts val="600"/>
              </a:spcAft>
            </a:pPr>
            <a:r>
              <a:rPr lang="en-US" sz="1400" kern="1400" dirty="0">
                <a:ln>
                  <a:noFill/>
                </a:ln>
                <a:solidFill>
                  <a:srgbClr val="000000"/>
                </a:solidFill>
                <a:effectLst/>
                <a:latin typeface="Symbol" panose="05050102010706020507" pitchFamily="18" charset="2"/>
              </a:rPr>
              <a:t>·</a:t>
            </a:r>
            <a:r>
              <a:rPr lang="en-US" sz="1400" kern="1400" dirty="0">
                <a:ln>
                  <a:noFill/>
                </a:ln>
                <a:solidFill>
                  <a:srgbClr val="000000"/>
                </a:solidFill>
                <a:effectLst/>
                <a:latin typeface="Calibri" panose="020F0502020204030204" pitchFamily="34" charset="0"/>
              </a:rPr>
              <a:t> </a:t>
            </a:r>
            <a:r>
              <a:rPr lang="en-US" sz="1400" kern="1400" dirty="0">
                <a:ln>
                  <a:noFill/>
                </a:ln>
                <a:solidFill>
                  <a:srgbClr val="000000"/>
                </a:solidFill>
                <a:effectLst/>
                <a:latin typeface="Century Gothic" panose="020B0502020202020204" pitchFamily="34" charset="0"/>
              </a:rPr>
              <a:t>Find your house on an online map</a:t>
            </a:r>
            <a:endParaRPr lang="en-US"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8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pic>
        <p:nvPicPr>
          <p:cNvPr id="3" name="Picture 2" descr="A blue outline of a person&amp;#39;s body&#10;&#10;Description automatically generated">
            <a:extLst>
              <a:ext uri="{FF2B5EF4-FFF2-40B4-BE49-F238E27FC236}">
                <a16:creationId xmlns:a16="http://schemas.microsoft.com/office/drawing/2014/main" id="{421A8550-7DD6-D44C-F97F-D04CFE1770D3}"/>
              </a:ext>
            </a:extLst>
          </p:cNvPr>
          <p:cNvPicPr>
            <a:picLocks noChangeAspect="1"/>
          </p:cNvPicPr>
          <p:nvPr/>
        </p:nvPicPr>
        <p:blipFill>
          <a:blip r:embed="rId4"/>
          <a:stretch>
            <a:fillRect/>
          </a:stretch>
        </p:blipFill>
        <p:spPr>
          <a:xfrm>
            <a:off x="24161" y="5650292"/>
            <a:ext cx="12192000" cy="1168291"/>
          </a:xfrm>
          <a:prstGeom prst="rect">
            <a:avLst/>
          </a:prstGeom>
        </p:spPr>
      </p:pic>
      <p:pic>
        <p:nvPicPr>
          <p:cNvPr id="10" name="Picture 9">
            <a:extLst>
              <a:ext uri="{FF2B5EF4-FFF2-40B4-BE49-F238E27FC236}">
                <a16:creationId xmlns:a16="http://schemas.microsoft.com/office/drawing/2014/main" id="{912A9AB3-9621-A662-7241-B3784D568781}"/>
              </a:ext>
            </a:extLst>
          </p:cNvPr>
          <p:cNvPicPr>
            <a:picLocks noChangeAspect="1"/>
          </p:cNvPicPr>
          <p:nvPr/>
        </p:nvPicPr>
        <p:blipFill>
          <a:blip r:embed="rId5"/>
          <a:stretch>
            <a:fillRect/>
          </a:stretch>
        </p:blipFill>
        <p:spPr>
          <a:xfrm>
            <a:off x="122529" y="245054"/>
            <a:ext cx="1132582" cy="1123664"/>
          </a:xfrm>
          <a:prstGeom prst="rect">
            <a:avLst/>
          </a:prstGeom>
        </p:spPr>
      </p:pic>
      <p:sp>
        <p:nvSpPr>
          <p:cNvPr id="2" name="TextBox 1">
            <a:extLst>
              <a:ext uri="{FF2B5EF4-FFF2-40B4-BE49-F238E27FC236}">
                <a16:creationId xmlns:a16="http://schemas.microsoft.com/office/drawing/2014/main" id="{55B65100-FFEC-45F4-07A6-B11484A9191E}"/>
              </a:ext>
            </a:extLst>
          </p:cNvPr>
          <p:cNvSpPr txBox="1"/>
          <p:nvPr/>
        </p:nvSpPr>
        <p:spPr>
          <a:xfrm>
            <a:off x="297000" y="5909552"/>
            <a:ext cx="3480440" cy="646331"/>
          </a:xfrm>
          <a:prstGeom prst="rect">
            <a:avLst/>
          </a:prstGeom>
          <a:noFill/>
        </p:spPr>
        <p:txBody>
          <a:bodyPr wrap="none" rtlCol="0">
            <a:spAutoFit/>
          </a:bodyPr>
          <a:lstStyle/>
          <a:p>
            <a:r>
              <a:rPr lang="en-GB" sz="3600" b="1" dirty="0">
                <a:latin typeface="Century Gothic" panose="020B0502020202020204" pitchFamily="34" charset="0"/>
              </a:rPr>
              <a:t>Autumn 2 2025</a:t>
            </a:r>
          </a:p>
        </p:txBody>
      </p:sp>
      <p:sp>
        <p:nvSpPr>
          <p:cNvPr id="5" name="TextBox 4">
            <a:extLst>
              <a:ext uri="{FF2B5EF4-FFF2-40B4-BE49-F238E27FC236}">
                <a16:creationId xmlns:a16="http://schemas.microsoft.com/office/drawing/2014/main" id="{C1E42A7D-49FC-D1E1-95EA-EB8253BC76B5}"/>
              </a:ext>
            </a:extLst>
          </p:cNvPr>
          <p:cNvSpPr txBox="1"/>
          <p:nvPr/>
        </p:nvSpPr>
        <p:spPr>
          <a:xfrm>
            <a:off x="4196280" y="5880178"/>
            <a:ext cx="8071439" cy="697563"/>
          </a:xfrm>
          <a:prstGeom prst="rect">
            <a:avLst/>
          </a:prstGeom>
          <a:noFill/>
        </p:spPr>
        <p:txBody>
          <a:bodyPr wrap="square" lIns="91440" tIns="45720" rIns="91440" bIns="45720" rtlCol="0" anchor="t">
            <a:spAutoFit/>
          </a:bodyPr>
          <a:lstStyle/>
          <a:p>
            <a:pPr>
              <a:lnSpc>
                <a:spcPct val="150000"/>
              </a:lnSpc>
            </a:pPr>
            <a:r>
              <a:rPr lang="en-GB" sz="1400" dirty="0">
                <a:latin typeface="Century Gothic"/>
              </a:rPr>
              <a:t>Our PE day is: </a:t>
            </a:r>
            <a:r>
              <a:rPr lang="en-GB" sz="1400" b="1" dirty="0">
                <a:latin typeface="Century Gothic"/>
              </a:rPr>
              <a:t>Monday</a:t>
            </a:r>
            <a:r>
              <a:rPr lang="en-GB" sz="1400" dirty="0">
                <a:latin typeface="Century Gothic"/>
              </a:rPr>
              <a:t> (children will get changed in school)</a:t>
            </a:r>
            <a:endParaRPr lang="en-US" dirty="0"/>
          </a:p>
          <a:p>
            <a:pPr>
              <a:lnSpc>
                <a:spcPct val="150000"/>
              </a:lnSpc>
            </a:pPr>
            <a:r>
              <a:rPr lang="en-GB" sz="1400" dirty="0">
                <a:latin typeface="Century Gothic"/>
              </a:rPr>
              <a:t>Our Forest School day is: </a:t>
            </a:r>
            <a:r>
              <a:rPr lang="en-GB" sz="1400" b="1" dirty="0">
                <a:latin typeface="Century Gothic"/>
              </a:rPr>
              <a:t>Thursday</a:t>
            </a:r>
            <a:r>
              <a:rPr lang="en-GB" sz="1400" dirty="0">
                <a:latin typeface="Century Gothic"/>
              </a:rPr>
              <a:t> (children will come to  school dressed in suitable clothing)</a:t>
            </a:r>
          </a:p>
        </p:txBody>
      </p:sp>
    </p:spTree>
    <p:extLst>
      <p:ext uri="{BB962C8B-B14F-4D97-AF65-F5344CB8AC3E}">
        <p14:creationId xmlns:p14="http://schemas.microsoft.com/office/powerpoint/2010/main" val="399889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2DA98A6-A90A-7219-6AA9-6314C8A734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1537" y="134937"/>
            <a:ext cx="1037934" cy="14400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E9AE6F91-6054-5BA8-BC69-93B2E796C7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58" b="1281"/>
          <a:stretch/>
        </p:blipFill>
        <p:spPr bwMode="auto">
          <a:xfrm>
            <a:off x="1865515" y="491262"/>
            <a:ext cx="8460971" cy="133403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2">
            <a:extLst>
              <a:ext uri="{FF2B5EF4-FFF2-40B4-BE49-F238E27FC236}">
                <a16:creationId xmlns:a16="http://schemas.microsoft.com/office/drawing/2014/main" id="{4D20669D-CDBD-B5AB-6B72-1617241D7D51}"/>
              </a:ext>
            </a:extLst>
          </p:cNvPr>
          <p:cNvSpPr>
            <a:spLocks noChangeArrowheads="1"/>
          </p:cNvSpPr>
          <p:nvPr/>
        </p:nvSpPr>
        <p:spPr bwMode="auto">
          <a:xfrm>
            <a:off x="218420" y="2005342"/>
            <a:ext cx="7711440" cy="1450831"/>
          </a:xfrm>
          <a:prstGeom prst="rect">
            <a:avLst/>
          </a:prstGeom>
          <a:noFill/>
          <a:ln w="44450" algn="ctr">
            <a:solidFill>
              <a:srgbClr val="A365D1"/>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3" name="Rectangle 3">
            <a:extLst>
              <a:ext uri="{FF2B5EF4-FFF2-40B4-BE49-F238E27FC236}">
                <a16:creationId xmlns:a16="http://schemas.microsoft.com/office/drawing/2014/main" id="{591C9E8B-0974-6F21-BFAA-D0BDF15D3A19}"/>
              </a:ext>
            </a:extLst>
          </p:cNvPr>
          <p:cNvSpPr>
            <a:spLocks noChangeArrowheads="1"/>
          </p:cNvSpPr>
          <p:nvPr/>
        </p:nvSpPr>
        <p:spPr bwMode="auto">
          <a:xfrm>
            <a:off x="8086847" y="2010757"/>
            <a:ext cx="3898901" cy="1440000"/>
          </a:xfrm>
          <a:prstGeom prst="rect">
            <a:avLst/>
          </a:prstGeom>
          <a:noFill/>
          <a:ln w="44450" algn="ctr">
            <a:solidFill>
              <a:srgbClr val="00B0F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5" name="Rectangle 4">
            <a:extLst>
              <a:ext uri="{FF2B5EF4-FFF2-40B4-BE49-F238E27FC236}">
                <a16:creationId xmlns:a16="http://schemas.microsoft.com/office/drawing/2014/main" id="{87E9DE5E-B106-CBA6-72F3-9114D0FA69D0}"/>
              </a:ext>
            </a:extLst>
          </p:cNvPr>
          <p:cNvSpPr>
            <a:spLocks noChangeArrowheads="1"/>
          </p:cNvSpPr>
          <p:nvPr/>
        </p:nvSpPr>
        <p:spPr bwMode="auto">
          <a:xfrm>
            <a:off x="218419" y="3585526"/>
            <a:ext cx="4320000" cy="1440000"/>
          </a:xfrm>
          <a:prstGeom prst="rect">
            <a:avLst/>
          </a:prstGeom>
          <a:noFill/>
          <a:ln w="44450" algn="ctr">
            <a:solidFill>
              <a:srgbClr val="FF66FF"/>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C0704941-A1EB-F3CB-EEC6-11031BCE02C4}"/>
              </a:ext>
            </a:extLst>
          </p:cNvPr>
          <p:cNvSpPr>
            <a:spLocks noChangeArrowheads="1"/>
          </p:cNvSpPr>
          <p:nvPr/>
        </p:nvSpPr>
        <p:spPr bwMode="auto">
          <a:xfrm>
            <a:off x="218419" y="5176338"/>
            <a:ext cx="4320000" cy="1440000"/>
          </a:xfrm>
          <a:prstGeom prst="rect">
            <a:avLst/>
          </a:prstGeom>
          <a:noFill/>
          <a:ln w="44450" algn="ctr">
            <a:solidFill>
              <a:srgbClr val="92D05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Rectangle 7">
            <a:extLst>
              <a:ext uri="{FF2B5EF4-FFF2-40B4-BE49-F238E27FC236}">
                <a16:creationId xmlns:a16="http://schemas.microsoft.com/office/drawing/2014/main" id="{A58953CD-DFC4-BD71-7C29-928BB605F958}"/>
              </a:ext>
            </a:extLst>
          </p:cNvPr>
          <p:cNvSpPr>
            <a:spLocks noChangeArrowheads="1"/>
          </p:cNvSpPr>
          <p:nvPr/>
        </p:nvSpPr>
        <p:spPr bwMode="auto">
          <a:xfrm>
            <a:off x="4695407" y="3576075"/>
            <a:ext cx="3234452" cy="3060000"/>
          </a:xfrm>
          <a:prstGeom prst="rect">
            <a:avLst/>
          </a:prstGeom>
          <a:noFill/>
          <a:ln w="44450" algn="ctr">
            <a:solidFill>
              <a:srgbClr val="00206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8" name="Rectangle 8">
            <a:extLst>
              <a:ext uri="{FF2B5EF4-FFF2-40B4-BE49-F238E27FC236}">
                <a16:creationId xmlns:a16="http://schemas.microsoft.com/office/drawing/2014/main" id="{24E06B9A-590C-0813-65E6-E12BEE2DF118}"/>
              </a:ext>
            </a:extLst>
          </p:cNvPr>
          <p:cNvSpPr>
            <a:spLocks noChangeArrowheads="1"/>
          </p:cNvSpPr>
          <p:nvPr/>
        </p:nvSpPr>
        <p:spPr bwMode="auto">
          <a:xfrm>
            <a:off x="8086848" y="5196075"/>
            <a:ext cx="3898900" cy="1440000"/>
          </a:xfrm>
          <a:prstGeom prst="rect">
            <a:avLst/>
          </a:prstGeom>
          <a:noFill/>
          <a:ln w="44450" algn="ctr">
            <a:solidFill>
              <a:srgbClr val="FFFF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9" name="Rectangle 9">
            <a:extLst>
              <a:ext uri="{FF2B5EF4-FFF2-40B4-BE49-F238E27FC236}">
                <a16:creationId xmlns:a16="http://schemas.microsoft.com/office/drawing/2014/main" id="{9FDA2431-EE8F-DD06-6C78-4F2810FB9438}"/>
              </a:ext>
            </a:extLst>
          </p:cNvPr>
          <p:cNvSpPr>
            <a:spLocks noChangeArrowheads="1"/>
          </p:cNvSpPr>
          <p:nvPr/>
        </p:nvSpPr>
        <p:spPr bwMode="auto">
          <a:xfrm>
            <a:off x="8086848" y="3585526"/>
            <a:ext cx="3898900" cy="1440000"/>
          </a:xfrm>
          <a:prstGeom prst="rect">
            <a:avLst/>
          </a:prstGeom>
          <a:noFill/>
          <a:ln w="44450" algn="ctr">
            <a:solidFill>
              <a:schemeClr val="accent2"/>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0" name="Text Box 15">
            <a:extLst>
              <a:ext uri="{FF2B5EF4-FFF2-40B4-BE49-F238E27FC236}">
                <a16:creationId xmlns:a16="http://schemas.microsoft.com/office/drawing/2014/main" id="{98EC757C-35AA-C088-E901-96D541FABB9A}"/>
              </a:ext>
            </a:extLst>
          </p:cNvPr>
          <p:cNvSpPr txBox="1">
            <a:spLocks noChangeArrowheads="1"/>
          </p:cNvSpPr>
          <p:nvPr/>
        </p:nvSpPr>
        <p:spPr bwMode="auto">
          <a:xfrm>
            <a:off x="218419" y="2005342"/>
            <a:ext cx="7711440" cy="14199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a:rPr>
              <a:t>As historians this term:</a:t>
            </a:r>
          </a:p>
          <a:p>
            <a:pPr algn="ctr">
              <a:spcBef>
                <a:spcPct val="0"/>
              </a:spcBef>
              <a:spcAft>
                <a:spcPts val="800"/>
              </a:spcAft>
            </a:pPr>
            <a:r>
              <a:rPr lang="en-US" altLang="en-US" sz="1400" dirty="0">
                <a:latin typeface="Century Gothic"/>
              </a:rPr>
              <a:t>We will find out about our local area in the past and how the high street has changed over time. We will also learn about toys in the past and present and look at how they have changed. </a:t>
            </a:r>
          </a:p>
        </p:txBody>
      </p:sp>
      <p:sp>
        <p:nvSpPr>
          <p:cNvPr id="12" name="Text Box 15">
            <a:extLst>
              <a:ext uri="{FF2B5EF4-FFF2-40B4-BE49-F238E27FC236}">
                <a16:creationId xmlns:a16="http://schemas.microsoft.com/office/drawing/2014/main" id="{F9A5629B-8F66-502F-0B63-26D435146367}"/>
              </a:ext>
            </a:extLst>
          </p:cNvPr>
          <p:cNvSpPr txBox="1">
            <a:spLocks noChangeArrowheads="1"/>
          </p:cNvSpPr>
          <p:nvPr/>
        </p:nvSpPr>
        <p:spPr bwMode="auto">
          <a:xfrm>
            <a:off x="240822" y="3612783"/>
            <a:ext cx="4297596" cy="14199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As </a:t>
            </a:r>
            <a:r>
              <a:rPr lang="en-US" altLang="en-US" sz="1100" b="1" dirty="0">
                <a:solidFill>
                  <a:srgbClr val="000000"/>
                </a:solidFill>
                <a:latin typeface="Century Gothic" panose="020B0502020202020204" pitchFamily="34" charset="0"/>
              </a:rPr>
              <a:t>athletes</a:t>
            </a:r>
            <a:r>
              <a:rPr kumimoji="0" lang="en-US" altLang="en-US" sz="1100" b="1" i="0" u="none" strike="noStrike" cap="none" normalizeH="0" baseline="0" dirty="0">
                <a:ln>
                  <a:noFill/>
                </a:ln>
                <a:solidFill>
                  <a:srgbClr val="000000"/>
                </a:solidFill>
                <a:effectLst/>
                <a:latin typeface="Century Gothic" panose="020B0502020202020204" pitchFamily="34" charset="0"/>
              </a:rPr>
              <a:t> this term</a:t>
            </a:r>
            <a:r>
              <a:rPr lang="en-US" altLang="en-US" sz="1100" b="1" dirty="0">
                <a:solidFill>
                  <a:srgbClr val="000000"/>
                </a:solidFill>
                <a:latin typeface="Century Gothic" panose="020B0502020202020204" pitchFamily="34" charset="0"/>
              </a:rPr>
              <a:t>:</a:t>
            </a:r>
          </a:p>
          <a:p>
            <a:pPr marL="0" marR="0" indent="0" algn="l">
              <a:lnSpc>
                <a:spcPct val="119000"/>
              </a:lnSpc>
              <a:spcBef>
                <a:spcPts val="0"/>
              </a:spcBef>
              <a:spcAft>
                <a:spcPts val="600"/>
              </a:spcAft>
            </a:pPr>
            <a:r>
              <a:rPr lang="en-US" sz="1200" kern="1400" dirty="0">
                <a:ln>
                  <a:noFill/>
                </a:ln>
                <a:solidFill>
                  <a:srgbClr val="000000"/>
                </a:solidFill>
                <a:effectLst/>
                <a:latin typeface="Century Gothic" panose="020B0502020202020204" pitchFamily="34" charset="0"/>
              </a:rPr>
              <a:t>We will be doing dance, and we will be developing our gymnastics. We will be improving our balance, movement and catching skills. </a:t>
            </a:r>
            <a:endParaRPr lang="en-US" sz="12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8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13" name="Text Box 15">
            <a:extLst>
              <a:ext uri="{FF2B5EF4-FFF2-40B4-BE49-F238E27FC236}">
                <a16:creationId xmlns:a16="http://schemas.microsoft.com/office/drawing/2014/main" id="{4F4B41E6-735E-4118-CB9F-49F084AEF73B}"/>
              </a:ext>
            </a:extLst>
          </p:cNvPr>
          <p:cNvSpPr txBox="1">
            <a:spLocks noChangeArrowheads="1"/>
          </p:cNvSpPr>
          <p:nvPr/>
        </p:nvSpPr>
        <p:spPr bwMode="auto">
          <a:xfrm>
            <a:off x="206252" y="5190615"/>
            <a:ext cx="4297596" cy="14199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As scientists this term:</a:t>
            </a:r>
          </a:p>
          <a:p>
            <a:pPr marL="0" marR="0" indent="0" algn="l">
              <a:lnSpc>
                <a:spcPct val="119000"/>
              </a:lnSpc>
              <a:spcBef>
                <a:spcPts val="0"/>
              </a:spcBef>
              <a:spcAft>
                <a:spcPts val="600"/>
              </a:spcAft>
            </a:pPr>
            <a:r>
              <a:rPr lang="en-US" sz="1200" kern="1400" dirty="0">
                <a:ln>
                  <a:noFill/>
                </a:ln>
                <a:solidFill>
                  <a:srgbClr val="000000"/>
                </a:solidFill>
                <a:effectLst/>
                <a:latin typeface="Century Gothic" panose="020B0502020202020204" pitchFamily="34" charset="0"/>
              </a:rPr>
              <a:t>We will learn about animals including humans. </a:t>
            </a:r>
            <a:endParaRPr lang="en-US" sz="12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200" kern="1400" dirty="0">
                <a:solidFill>
                  <a:srgbClr val="000000"/>
                </a:solidFill>
                <a:latin typeface="Century Gothic"/>
              </a:rPr>
              <a:t>Categorize</a:t>
            </a:r>
            <a:r>
              <a:rPr lang="en-US" sz="1200" kern="1400" dirty="0">
                <a:ln>
                  <a:noFill/>
                </a:ln>
                <a:solidFill>
                  <a:srgbClr val="000000"/>
                </a:solidFill>
                <a:effectLst/>
                <a:latin typeface="Century Gothic"/>
              </a:rPr>
              <a:t> animals in various ways. </a:t>
            </a:r>
          </a:p>
          <a:p>
            <a:pPr marL="0" marR="0" indent="0" algn="l">
              <a:lnSpc>
                <a:spcPct val="119000"/>
              </a:lnSpc>
              <a:spcBef>
                <a:spcPts val="0"/>
              </a:spcBef>
              <a:spcAft>
                <a:spcPts val="600"/>
              </a:spcAft>
            </a:pPr>
            <a:r>
              <a:rPr lang="en-US" sz="1200" kern="1400" dirty="0">
                <a:ln>
                  <a:noFill/>
                </a:ln>
                <a:solidFill>
                  <a:srgbClr val="000000"/>
                </a:solidFill>
                <a:effectLst/>
                <a:latin typeface="Century Gothic" panose="020B0502020202020204" pitchFamily="34" charset="0"/>
              </a:rPr>
              <a:t>We will also look at the human body, label the basic parts and explore our senses. </a:t>
            </a:r>
            <a:endParaRPr lang="en-US" sz="12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endParaRPr lang="en-US" sz="18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endParaRPr lang="en-US" sz="1800" kern="140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17" name="Text Box 15">
            <a:extLst>
              <a:ext uri="{FF2B5EF4-FFF2-40B4-BE49-F238E27FC236}">
                <a16:creationId xmlns:a16="http://schemas.microsoft.com/office/drawing/2014/main" id="{C163C9AB-47FD-8410-147B-04728DBD3796}"/>
              </a:ext>
            </a:extLst>
          </p:cNvPr>
          <p:cNvSpPr txBox="1">
            <a:spLocks noChangeArrowheads="1"/>
          </p:cNvSpPr>
          <p:nvPr/>
        </p:nvSpPr>
        <p:spPr bwMode="auto">
          <a:xfrm>
            <a:off x="8104132" y="3612783"/>
            <a:ext cx="3864330" cy="14199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As </a:t>
            </a:r>
            <a:r>
              <a:rPr lang="en-US" altLang="en-US" sz="1100" b="1" dirty="0">
                <a:solidFill>
                  <a:srgbClr val="000000"/>
                </a:solidFill>
                <a:latin typeface="Century Gothic" panose="020B0502020202020204" pitchFamily="34" charset="0"/>
              </a:rPr>
              <a:t>writers</a:t>
            </a:r>
            <a:r>
              <a:rPr kumimoji="0" lang="en-US" altLang="en-US" sz="1100" b="1" i="0" u="none" strike="noStrike" cap="none" normalizeH="0" baseline="0" dirty="0">
                <a:ln>
                  <a:noFill/>
                </a:ln>
                <a:solidFill>
                  <a:srgbClr val="000000"/>
                </a:solidFill>
                <a:effectLst/>
                <a:latin typeface="Century Gothic" panose="020B0502020202020204" pitchFamily="34" charset="0"/>
              </a:rPr>
              <a:t> this term:</a:t>
            </a:r>
          </a:p>
          <a:p>
            <a:pPr marL="0" marR="0" indent="0" algn="l">
              <a:lnSpc>
                <a:spcPct val="119000"/>
              </a:lnSpc>
              <a:spcBef>
                <a:spcPts val="0"/>
              </a:spcBef>
              <a:spcAft>
                <a:spcPts val="600"/>
              </a:spcAft>
            </a:pPr>
            <a:r>
              <a:rPr lang="en-US" sz="1100" kern="1400" dirty="0">
                <a:ln>
                  <a:noFill/>
                </a:ln>
                <a:solidFill>
                  <a:srgbClr val="000000"/>
                </a:solidFill>
                <a:effectLst/>
                <a:latin typeface="Century Gothic" panose="020B0502020202020204" pitchFamily="34" charset="0"/>
              </a:rPr>
              <a:t>We will be practicing our letter formation.</a:t>
            </a:r>
            <a:endParaRPr lang="en-US" sz="11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100" kern="1400" dirty="0">
                <a:ln>
                  <a:noFill/>
                </a:ln>
                <a:solidFill>
                  <a:srgbClr val="000000"/>
                </a:solidFill>
                <a:effectLst/>
                <a:latin typeface="Century Gothic" panose="020B0502020202020204" pitchFamily="34" charset="0"/>
              </a:rPr>
              <a:t>We will be using capital letters</a:t>
            </a:r>
            <a:r>
              <a:rPr lang="en-US" sz="1100" kern="1400" dirty="0">
                <a:solidFill>
                  <a:srgbClr val="000000"/>
                </a:solidFill>
                <a:latin typeface="Century Gothic" panose="020B0502020202020204" pitchFamily="34" charset="0"/>
              </a:rPr>
              <a:t>, </a:t>
            </a:r>
            <a:r>
              <a:rPr lang="en-US" sz="1100" kern="1400" dirty="0">
                <a:ln>
                  <a:noFill/>
                </a:ln>
                <a:solidFill>
                  <a:srgbClr val="000000"/>
                </a:solidFill>
                <a:effectLst/>
                <a:latin typeface="Century Gothic" panose="020B0502020202020204" pitchFamily="34" charset="0"/>
              </a:rPr>
              <a:t>full stops and question marks.</a:t>
            </a:r>
          </a:p>
          <a:p>
            <a:pPr marL="0" marR="0" indent="0" algn="l">
              <a:lnSpc>
                <a:spcPct val="119000"/>
              </a:lnSpc>
              <a:spcBef>
                <a:spcPts val="0"/>
              </a:spcBef>
              <a:spcAft>
                <a:spcPts val="600"/>
              </a:spcAft>
            </a:pPr>
            <a:r>
              <a:rPr lang="en-US" sz="1100" kern="1400" dirty="0">
                <a:ln>
                  <a:noFill/>
                </a:ln>
                <a:solidFill>
                  <a:srgbClr val="000000"/>
                </a:solidFill>
                <a:effectLst/>
                <a:latin typeface="Century Gothic" panose="020B0502020202020204" pitchFamily="34" charset="0"/>
              </a:rPr>
              <a:t>We will be writing letters </a:t>
            </a:r>
            <a:r>
              <a:rPr lang="en-US" sz="1100" kern="1400">
                <a:ln>
                  <a:noFill/>
                </a:ln>
                <a:solidFill>
                  <a:srgbClr val="000000"/>
                </a:solidFill>
                <a:effectLst/>
                <a:latin typeface="Century Gothic" panose="020B0502020202020204" pitchFamily="34" charset="0"/>
              </a:rPr>
              <a:t>and riddles.</a:t>
            </a:r>
            <a:endParaRPr lang="en-US" sz="10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800" kern="1400" dirty="0">
                <a:ln>
                  <a:noFill/>
                </a:ln>
                <a:solidFill>
                  <a:srgbClr val="000000"/>
                </a:solidFill>
                <a:effectLst/>
                <a:latin typeface="Century Gothic" panose="020B0502020202020204" pitchFamily="34" charset="0"/>
              </a:rPr>
              <a:t> </a:t>
            </a:r>
            <a:endParaRPr lang="en-US" sz="18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8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18" name="Text Box 15">
            <a:extLst>
              <a:ext uri="{FF2B5EF4-FFF2-40B4-BE49-F238E27FC236}">
                <a16:creationId xmlns:a16="http://schemas.microsoft.com/office/drawing/2014/main" id="{3F422E8C-0E7B-4D3A-0058-BB94D3E866D3}"/>
              </a:ext>
            </a:extLst>
          </p:cNvPr>
          <p:cNvSpPr txBox="1">
            <a:spLocks noChangeArrowheads="1"/>
          </p:cNvSpPr>
          <p:nvPr/>
        </p:nvSpPr>
        <p:spPr bwMode="auto">
          <a:xfrm>
            <a:off x="8086848" y="5183437"/>
            <a:ext cx="3864330" cy="14199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As </a:t>
            </a:r>
            <a:r>
              <a:rPr lang="en-US" altLang="en-US" sz="1100" b="1" dirty="0">
                <a:solidFill>
                  <a:srgbClr val="000000"/>
                </a:solidFill>
                <a:latin typeface="Century Gothic" panose="020B0502020202020204" pitchFamily="34" charset="0"/>
              </a:rPr>
              <a:t>reade</a:t>
            </a:r>
            <a:r>
              <a:rPr kumimoji="0" lang="en-US" altLang="en-US" sz="1100" b="1" i="0" u="none" strike="noStrike" cap="none" normalizeH="0" baseline="0" dirty="0">
                <a:ln>
                  <a:noFill/>
                </a:ln>
                <a:solidFill>
                  <a:srgbClr val="000000"/>
                </a:solidFill>
                <a:effectLst/>
                <a:latin typeface="Century Gothic" panose="020B0502020202020204" pitchFamily="34" charset="0"/>
              </a:rPr>
              <a:t>rs this term</a:t>
            </a:r>
            <a:r>
              <a:rPr kumimoji="0" lang="en-US" altLang="en-US" sz="1100" b="0" i="0" u="none" strike="noStrike" cap="none" normalizeH="0" baseline="0" dirty="0">
                <a:ln>
                  <a:noFill/>
                </a:ln>
                <a:solidFill>
                  <a:srgbClr val="000000"/>
                </a:solidFill>
                <a:effectLst/>
                <a:latin typeface="Century Gothic" panose="020B0502020202020204" pitchFamily="34" charset="0"/>
              </a:rPr>
              <a:t>:</a:t>
            </a:r>
          </a:p>
          <a:p>
            <a:pPr marL="0" marR="0" indent="0" algn="l">
              <a:lnSpc>
                <a:spcPct val="119000"/>
              </a:lnSpc>
              <a:spcBef>
                <a:spcPts val="0"/>
              </a:spcBef>
              <a:spcAft>
                <a:spcPts val="600"/>
              </a:spcAft>
            </a:pPr>
            <a:r>
              <a:rPr lang="en-US" sz="1200" kern="1400" dirty="0">
                <a:ln>
                  <a:noFill/>
                </a:ln>
                <a:solidFill>
                  <a:srgbClr val="000000"/>
                </a:solidFill>
                <a:effectLst/>
                <a:latin typeface="Century Gothic" panose="020B0502020202020204" pitchFamily="34" charset="0"/>
              </a:rPr>
              <a:t>We will be reading:</a:t>
            </a:r>
            <a:endParaRPr lang="en-US" sz="1200" kern="1400" dirty="0">
              <a:ln>
                <a:noFill/>
              </a:ln>
              <a:solidFill>
                <a:srgbClr val="000000"/>
              </a:solidFill>
              <a:effectLst/>
              <a:latin typeface="Calibri" panose="020F0502020204030204" pitchFamily="34" charset="0"/>
            </a:endParaRPr>
          </a:p>
          <a:p>
            <a:pPr marL="171450" marR="0" indent="-171450" algn="l">
              <a:lnSpc>
                <a:spcPct val="119000"/>
              </a:lnSpc>
              <a:spcBef>
                <a:spcPts val="0"/>
              </a:spcBef>
              <a:spcAft>
                <a:spcPts val="600"/>
              </a:spcAft>
              <a:buFont typeface="Arial" panose="020B0604020202020204" pitchFamily="34" charset="0"/>
              <a:buChar char="•"/>
            </a:pPr>
            <a:r>
              <a:rPr lang="en-US" sz="1200" kern="1400" dirty="0">
                <a:ln>
                  <a:noFill/>
                </a:ln>
                <a:solidFill>
                  <a:srgbClr val="000000"/>
                </a:solidFill>
                <a:effectLst/>
                <a:latin typeface="Century Gothic" panose="020B0502020202020204" pitchFamily="34" charset="0"/>
              </a:rPr>
              <a:t>The High Street</a:t>
            </a:r>
          </a:p>
          <a:p>
            <a:pPr marL="171450" marR="0" indent="-171450" algn="l">
              <a:lnSpc>
                <a:spcPct val="119000"/>
              </a:lnSpc>
              <a:spcBef>
                <a:spcPts val="0"/>
              </a:spcBef>
              <a:spcAft>
                <a:spcPts val="600"/>
              </a:spcAft>
              <a:buFont typeface="Arial" panose="020B0604020202020204" pitchFamily="34" charset="0"/>
              <a:buChar char="•"/>
            </a:pPr>
            <a:r>
              <a:rPr lang="en-US" sz="1200" kern="1400" dirty="0">
                <a:solidFill>
                  <a:srgbClr val="000000"/>
                </a:solidFill>
                <a:latin typeface="Century Gothic" panose="020B0502020202020204" pitchFamily="34" charset="0"/>
              </a:rPr>
              <a:t>Lost in the Toy Museum</a:t>
            </a:r>
            <a:endParaRPr lang="en-US" sz="1200" kern="1400" dirty="0">
              <a:solidFill>
                <a:srgbClr val="000000"/>
              </a:solidFill>
              <a:latin typeface="Calibri" panose="020F0502020204030204" pitchFamily="34" charset="0"/>
            </a:endParaRPr>
          </a:p>
          <a:p>
            <a:pPr marL="171450" marR="0" indent="-171450" algn="l">
              <a:lnSpc>
                <a:spcPct val="119000"/>
              </a:lnSpc>
              <a:spcBef>
                <a:spcPts val="0"/>
              </a:spcBef>
              <a:spcAft>
                <a:spcPts val="600"/>
              </a:spcAft>
              <a:buFont typeface="Arial" panose="020B0604020202020204" pitchFamily="34" charset="0"/>
              <a:buChar char="•"/>
            </a:pPr>
            <a:r>
              <a:rPr lang="en-US" sz="1200" kern="1400" dirty="0">
                <a:ln>
                  <a:noFill/>
                </a:ln>
                <a:solidFill>
                  <a:srgbClr val="000000"/>
                </a:solidFill>
                <a:effectLst/>
                <a:latin typeface="Calibri" panose="020F0502020204030204" pitchFamily="34" charset="0"/>
              </a:rPr>
              <a:t> </a:t>
            </a:r>
            <a:r>
              <a:rPr lang="en-US" sz="1200" kern="1400" dirty="0">
                <a:ln>
                  <a:noFill/>
                </a:ln>
                <a:solidFill>
                  <a:srgbClr val="000000"/>
                </a:solidFill>
                <a:effectLst/>
                <a:latin typeface="Century Gothic" panose="020B0502020202020204" pitchFamily="34" charset="0"/>
              </a:rPr>
              <a:t>The Jolly Christmas Postman</a:t>
            </a:r>
            <a:endParaRPr lang="en-US" sz="12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800" kern="1400" dirty="0">
                <a:ln>
                  <a:noFill/>
                </a:ln>
                <a:solidFill>
                  <a:srgbClr val="000000"/>
                </a:solidFill>
                <a:effectLst/>
                <a:latin typeface="Calibri" panose="020F0502020204030204" pitchFamily="34" charset="0"/>
              </a:rPr>
              <a:t> </a:t>
            </a:r>
          </a:p>
          <a:p>
            <a:pPr marL="0" marR="0" lvl="0" indent="0" algn="ctr" defTabSz="914400" rtl="0" eaLnBrk="0" fontAlgn="base" latinLnBrk="0" hangingPunct="0">
              <a:lnSpc>
                <a:spcPct val="100000"/>
              </a:lnSpc>
              <a:spcBef>
                <a:spcPct val="0"/>
              </a:spcBef>
              <a:spcAft>
                <a:spcPts val="80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ndParaRPr>
          </a:p>
        </p:txBody>
      </p:sp>
      <p:sp>
        <p:nvSpPr>
          <p:cNvPr id="20" name="Text Box 15">
            <a:extLst>
              <a:ext uri="{FF2B5EF4-FFF2-40B4-BE49-F238E27FC236}">
                <a16:creationId xmlns:a16="http://schemas.microsoft.com/office/drawing/2014/main" id="{6160D7C7-74EB-8CEF-21CC-84C41C81779F}"/>
              </a:ext>
            </a:extLst>
          </p:cNvPr>
          <p:cNvSpPr txBox="1">
            <a:spLocks noChangeArrowheads="1"/>
          </p:cNvSpPr>
          <p:nvPr/>
        </p:nvSpPr>
        <p:spPr bwMode="auto">
          <a:xfrm>
            <a:off x="4838699" y="3636218"/>
            <a:ext cx="2993119" cy="273052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As artists this term:</a:t>
            </a:r>
          </a:p>
          <a:p>
            <a:pPr marL="0" marR="0" lvl="0" indent="0" algn="ctr" defTabSz="914400" rtl="0" eaLnBrk="0" fontAlgn="base" latinLnBrk="0" hangingPunct="0">
              <a:lnSpc>
                <a:spcPct val="150000"/>
              </a:lnSpc>
              <a:spcBef>
                <a:spcPct val="0"/>
              </a:spcBef>
              <a:spcAft>
                <a:spcPts val="800"/>
              </a:spcAft>
              <a:buClrTx/>
              <a:buSzTx/>
              <a:buFontTx/>
              <a:buNone/>
              <a:tabLst/>
            </a:pPr>
            <a:r>
              <a:rPr lang="en-US" altLang="en-US" sz="1200" dirty="0">
                <a:solidFill>
                  <a:srgbClr val="000000"/>
                </a:solidFill>
                <a:latin typeface="Century Gothic" panose="020B0502020202020204" pitchFamily="34" charset="0"/>
              </a:rPr>
              <a:t>We will look at Delft pottery and create our own clay tile. We will use different skills such as pinching and rolling to create our own tile. We will then paint it in the style of Delft pottery.   </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34" name="Text Box 15">
            <a:extLst>
              <a:ext uri="{FF2B5EF4-FFF2-40B4-BE49-F238E27FC236}">
                <a16:creationId xmlns:a16="http://schemas.microsoft.com/office/drawing/2014/main" id="{0E96E131-F1F4-EABA-2E68-CEA7A1A09A33}"/>
              </a:ext>
            </a:extLst>
          </p:cNvPr>
          <p:cNvSpPr txBox="1">
            <a:spLocks noChangeArrowheads="1"/>
          </p:cNvSpPr>
          <p:nvPr/>
        </p:nvSpPr>
        <p:spPr bwMode="auto">
          <a:xfrm>
            <a:off x="8105871" y="2012817"/>
            <a:ext cx="3864330" cy="141992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1100" b="1" i="0" u="none" strike="noStrike" cap="none" normalizeH="0" baseline="0" dirty="0">
                <a:ln>
                  <a:noFill/>
                </a:ln>
                <a:solidFill>
                  <a:srgbClr val="000000"/>
                </a:solidFill>
                <a:effectLst/>
                <a:latin typeface="Century Gothic" panose="020B0502020202020204" pitchFamily="34" charset="0"/>
              </a:rPr>
              <a:t>As mathematicians this term:</a:t>
            </a:r>
          </a:p>
          <a:p>
            <a:pPr marL="0" marR="0" indent="0" algn="l">
              <a:lnSpc>
                <a:spcPct val="119000"/>
              </a:lnSpc>
              <a:spcBef>
                <a:spcPts val="0"/>
              </a:spcBef>
              <a:spcAft>
                <a:spcPts val="600"/>
              </a:spcAft>
            </a:pPr>
            <a:r>
              <a:rPr lang="en-US" sz="1100" kern="1400" dirty="0">
                <a:ln>
                  <a:noFill/>
                </a:ln>
                <a:solidFill>
                  <a:srgbClr val="000000"/>
                </a:solidFill>
                <a:effectLst/>
                <a:latin typeface="Century Gothic" panose="020B0502020202020204" pitchFamily="34" charset="0"/>
              </a:rPr>
              <a:t>We will continue to develop our knowledge of number. </a:t>
            </a:r>
            <a:endParaRPr lang="en-US" sz="11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100" kern="1400" dirty="0">
                <a:ln>
                  <a:noFill/>
                </a:ln>
                <a:solidFill>
                  <a:srgbClr val="000000"/>
                </a:solidFill>
                <a:effectLst/>
                <a:latin typeface="Century Gothic" panose="020B0502020202020204" pitchFamily="34" charset="0"/>
              </a:rPr>
              <a:t>We will begin to add and subtract numbers using concrete and pictorial resources. </a:t>
            </a:r>
            <a:endParaRPr lang="en-US" sz="11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en-US" sz="1100" kern="1400" dirty="0">
                <a:ln>
                  <a:noFill/>
                </a:ln>
                <a:solidFill>
                  <a:srgbClr val="000000"/>
                </a:solidFill>
                <a:effectLst/>
                <a:latin typeface="Century Gothic" panose="020B0502020202020204" pitchFamily="34" charset="0"/>
              </a:rPr>
              <a:t>We will recall 1 more or 1 less than a given number.</a:t>
            </a:r>
            <a:endParaRPr lang="en-US" sz="1100" kern="1400" dirty="0">
              <a:ln>
                <a:noFill/>
              </a:ln>
              <a:solidFill>
                <a:srgbClr val="000000"/>
              </a:solidFill>
              <a:effectLst/>
              <a:latin typeface="Calibri" panose="020F0502020204030204" pitchFamily="34" charset="0"/>
            </a:endParaRPr>
          </a:p>
        </p:txBody>
      </p:sp>
      <p:sp>
        <p:nvSpPr>
          <p:cNvPr id="11" name="TextBox 10">
            <a:extLst>
              <a:ext uri="{FF2B5EF4-FFF2-40B4-BE49-F238E27FC236}">
                <a16:creationId xmlns:a16="http://schemas.microsoft.com/office/drawing/2014/main" id="{DE4DA153-045C-0ADE-17AB-73EC195C4D9B}"/>
              </a:ext>
            </a:extLst>
          </p:cNvPr>
          <p:cNvSpPr txBox="1"/>
          <p:nvPr/>
        </p:nvSpPr>
        <p:spPr>
          <a:xfrm>
            <a:off x="1346142" y="247350"/>
            <a:ext cx="9629559" cy="646331"/>
          </a:xfrm>
          <a:prstGeom prst="rect">
            <a:avLst/>
          </a:prstGeom>
          <a:noFill/>
        </p:spPr>
        <p:txBody>
          <a:bodyPr wrap="none" rtlCol="0">
            <a:spAutoFit/>
          </a:bodyPr>
          <a:lstStyle/>
          <a:p>
            <a:r>
              <a:rPr lang="en-GB" sz="3600" b="1" dirty="0">
                <a:solidFill>
                  <a:srgbClr val="4D6B78"/>
                </a:solidFill>
                <a:latin typeface="Century Gothic" panose="020B0502020202020204" pitchFamily="34" charset="0"/>
              </a:rPr>
              <a:t>Year 1 Parent Planner – My Place, My Time</a:t>
            </a:r>
            <a:endParaRPr lang="en-US" sz="3600" b="1" dirty="0">
              <a:solidFill>
                <a:srgbClr val="4D6B78"/>
              </a:solidFill>
              <a:latin typeface="Century Gothic" panose="020B0502020202020204" pitchFamily="34" charset="0"/>
            </a:endParaRPr>
          </a:p>
        </p:txBody>
      </p:sp>
      <p:pic>
        <p:nvPicPr>
          <p:cNvPr id="2050" name="Picture 2">
            <a:extLst>
              <a:ext uri="{FF2B5EF4-FFF2-40B4-BE49-F238E27FC236}">
                <a16:creationId xmlns:a16="http://schemas.microsoft.com/office/drawing/2014/main" id="{7FE19CD6-4C00-F3A4-1BA6-8B7ECDC010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899" y="5362714"/>
            <a:ext cx="732480" cy="53068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1" name="Picture 3" descr="DailyMile-Logo-Foundation-RGB | The Daily Mile UK">
            <a:extLst>
              <a:ext uri="{FF2B5EF4-FFF2-40B4-BE49-F238E27FC236}">
                <a16:creationId xmlns:a16="http://schemas.microsoft.com/office/drawing/2014/main" id="{EF266D07-6CD3-82A7-506B-AFFF4FD708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7279" y="4326763"/>
            <a:ext cx="673100" cy="66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054" name="Picture 6">
            <a:extLst>
              <a:ext uri="{FF2B5EF4-FFF2-40B4-BE49-F238E27FC236}">
                <a16:creationId xmlns:a16="http://schemas.microsoft.com/office/drawing/2014/main" id="{B7A5B18A-D766-59B7-A7F5-A2234E82F0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384911">
            <a:off x="11286177" y="4288443"/>
            <a:ext cx="630237" cy="6905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5" name="Picture 7">
            <a:extLst>
              <a:ext uri="{FF2B5EF4-FFF2-40B4-BE49-F238E27FC236}">
                <a16:creationId xmlns:a16="http://schemas.microsoft.com/office/drawing/2014/main" id="{F3F02385-F300-B891-70CF-2D7F4B3D04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92275" y="5470112"/>
            <a:ext cx="968853" cy="9369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9" name="Picture 11" descr="vector drawing in doodle style. art palette set with paints and brush.  simple illustration, sketch. drawing symbol, artist, hobby and creativity  training 9878785 Vector Art at Vecteezy">
            <a:extLst>
              <a:ext uri="{FF2B5EF4-FFF2-40B4-BE49-F238E27FC236}">
                <a16:creationId xmlns:a16="http://schemas.microsoft.com/office/drawing/2014/main" id="{A767225E-E1A0-C95F-7240-A5B7E02248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5374" y="5379756"/>
            <a:ext cx="1036810" cy="10272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5ECBE46A-6E5A-658D-A2C3-A7C0B9869657}"/>
              </a:ext>
            </a:extLst>
          </p:cNvPr>
          <p:cNvPicPr>
            <a:picLocks noChangeAspect="1"/>
          </p:cNvPicPr>
          <p:nvPr/>
        </p:nvPicPr>
        <p:blipFill>
          <a:blip r:embed="rId9"/>
          <a:stretch>
            <a:fillRect/>
          </a:stretch>
        </p:blipFill>
        <p:spPr>
          <a:xfrm>
            <a:off x="157724" y="244440"/>
            <a:ext cx="1132582" cy="1123664"/>
          </a:xfrm>
          <a:prstGeom prst="rect">
            <a:avLst/>
          </a:prstGeom>
        </p:spPr>
      </p:pic>
    </p:spTree>
    <p:extLst>
      <p:ext uri="{BB962C8B-B14F-4D97-AF65-F5344CB8AC3E}">
        <p14:creationId xmlns:p14="http://schemas.microsoft.com/office/powerpoint/2010/main" val="2462186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DCB932E66436A40AED4868934FE9D05" ma:contentTypeVersion="18" ma:contentTypeDescription="Create a new document." ma:contentTypeScope="" ma:versionID="28697d4883bc5597c18f6a9078b17889">
  <xsd:schema xmlns:xsd="http://www.w3.org/2001/XMLSchema" xmlns:xs="http://www.w3.org/2001/XMLSchema" xmlns:p="http://schemas.microsoft.com/office/2006/metadata/properties" xmlns:ns2="7ff38da4-63f4-4e19-93e4-750d1984f777" xmlns:ns3="cc19baba-aee8-45db-968f-5217c90a7621" targetNamespace="http://schemas.microsoft.com/office/2006/metadata/properties" ma:root="true" ma:fieldsID="fe21f635c8096c79c10f1f63a9c1d0f9" ns2:_="" ns3:_="">
    <xsd:import namespace="7ff38da4-63f4-4e19-93e4-750d1984f777"/>
    <xsd:import namespace="cc19baba-aee8-45db-968f-5217c90a76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f38da4-63f4-4e19-93e4-750d1984f7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01b41c7-8b51-4c39-ac59-dd21da9e677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19baba-aee8-45db-968f-5217c90a762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7ecb430-5115-487a-8106-d3a349a4d973}" ma:internalName="TaxCatchAll" ma:showField="CatchAllData" ma:web="cc19baba-aee8-45db-968f-5217c90a76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004847-F522-413E-8A62-888DA00527DC}">
  <ds:schemaRefs>
    <ds:schemaRef ds:uri="http://schemas.microsoft.com/sharepoint/v3/contenttype/forms"/>
  </ds:schemaRefs>
</ds:datastoreItem>
</file>

<file path=customXml/itemProps2.xml><?xml version="1.0" encoding="utf-8"?>
<ds:datastoreItem xmlns:ds="http://schemas.openxmlformats.org/officeDocument/2006/customXml" ds:itemID="{AA6BC9D4-76F9-43FC-9709-248C7F86BA4F}">
  <ds:schemaRefs>
    <ds:schemaRef ds:uri="7ff38da4-63f4-4e19-93e4-750d1984f777"/>
    <ds:schemaRef ds:uri="cc19baba-aee8-45db-968f-5217c90a76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bdb78fb-6e91-4fc7-92e4-eb7879d9f1a9}" enabled="0" method="" siteId="{7bdb78fb-6e91-4fc7-92e4-eb7879d9f1a9}" removed="1"/>
</clbl:labelList>
</file>

<file path=docProps/app.xml><?xml version="1.0" encoding="utf-8"?>
<Properties xmlns="http://schemas.openxmlformats.org/officeDocument/2006/extended-properties" xmlns:vt="http://schemas.openxmlformats.org/officeDocument/2006/docPropsVTypes">
  <TotalTime>203</TotalTime>
  <Words>453</Words>
  <Application>Microsoft Office PowerPoint</Application>
  <PresentationFormat>Widescreen</PresentationFormat>
  <Paragraphs>62</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Aptos Display</vt:lpstr>
      <vt:lpstr>Arial</vt:lpstr>
      <vt:lpstr>Calibri</vt:lpstr>
      <vt:lpstr>Century Gothic</vt:lpstr>
      <vt:lpstr>Symbol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Cox</dc:creator>
  <cp:lastModifiedBy>Sophie Clarke</cp:lastModifiedBy>
  <cp:revision>29</cp:revision>
  <dcterms:created xsi:type="dcterms:W3CDTF">2024-03-22T13:09:54Z</dcterms:created>
  <dcterms:modified xsi:type="dcterms:W3CDTF">2025-09-17T18:44:59Z</dcterms:modified>
</cp:coreProperties>
</file>